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15"/>
  </p:notesMasterIdLst>
  <p:sldIdLst>
    <p:sldId id="256" r:id="rId2"/>
    <p:sldId id="257" r:id="rId3"/>
    <p:sldId id="267" r:id="rId4"/>
    <p:sldId id="258" r:id="rId5"/>
    <p:sldId id="268" r:id="rId6"/>
    <p:sldId id="262" r:id="rId7"/>
    <p:sldId id="269" r:id="rId8"/>
    <p:sldId id="270" r:id="rId9"/>
    <p:sldId id="266" r:id="rId10"/>
    <p:sldId id="260" r:id="rId11"/>
    <p:sldId id="263" r:id="rId12"/>
    <p:sldId id="265" r:id="rId13"/>
    <p:sldId id="264" r:id="rId14"/>
  </p:sldIdLst>
  <p:sldSz cx="12192000" cy="6858000"/>
  <p:notesSz cx="6858000" cy="9144000"/>
  <p:embeddedFontLst>
    <p:embeddedFont>
      <p:font typeface="Calibri" panose="020F0502020204030204" pitchFamily="34" charset="0"/>
      <p:regular r:id="rId16"/>
      <p:bold r:id="rId17"/>
      <p:italic r:id="rId18"/>
      <p:boldItalic r:id="rId19"/>
    </p:embeddedFont>
    <p:embeddedFont>
      <p:font typeface="Myriad Pro" panose="020B0503030403020204" pitchFamily="34" charset="0"/>
      <p:regular r:id="rId20"/>
    </p:embeddedFont>
    <p:embeddedFont>
      <p:font typeface="Rockwell" panose="02060603020205020403" pitchFamily="18" charset="0"/>
      <p:regular r:id="rId21"/>
      <p:bold r:id="rId22"/>
      <p:italic r:id="rId23"/>
      <p:boldItalic r:id="rId24"/>
    </p:embeddedFont>
    <p:embeddedFont>
      <p:font typeface="Rockwell Condensed" panose="02060603050405020104" pitchFamily="18" charset="0"/>
      <p:regular r:id="rId25"/>
      <p:bold r:id="rId2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DAD1"/>
    <a:srgbClr val="B7B6B6"/>
    <a:srgbClr val="4941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263" autoAdjust="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CA0CAC-D058-4CCA-A795-7E9E15C26C28}" type="datetimeFigureOut">
              <a:rPr lang="en-US" smtClean="0"/>
              <a:t>5/5/2022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596034-A83F-4634-B5C4-6D6F9CE4F352}" type="slidenum">
              <a:rPr lang="en-US" smtClean="0"/>
              <a:t>‹#›</a:t>
            </a:fld>
            <a:endParaRPr lang="en-US"/>
          </a:p>
        </p:txBody>
      </p:sp>
    </p:spTree>
    <p:extLst>
      <p:ext uri="{BB962C8B-B14F-4D97-AF65-F5344CB8AC3E}">
        <p14:creationId xmlns:p14="http://schemas.microsoft.com/office/powerpoint/2010/main" val="3187705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Bridging grassroots activism and epidemiology toward a public health equity. (different values, languages)</a:t>
            </a:r>
          </a:p>
        </p:txBody>
      </p:sp>
      <p:sp>
        <p:nvSpPr>
          <p:cNvPr id="4" name="Slide Number Placeholder 3"/>
          <p:cNvSpPr>
            <a:spLocks noGrp="1"/>
          </p:cNvSpPr>
          <p:nvPr>
            <p:ph type="sldNum" sz="quarter" idx="5"/>
          </p:nvPr>
        </p:nvSpPr>
        <p:spPr/>
        <p:txBody>
          <a:bodyPr/>
          <a:lstStyle/>
          <a:p>
            <a:fld id="{33596034-A83F-4634-B5C4-6D6F9CE4F352}" type="slidenum">
              <a:rPr lang="en-US" smtClean="0"/>
              <a:t>1</a:t>
            </a:fld>
            <a:endParaRPr lang="en-US"/>
          </a:p>
        </p:txBody>
      </p:sp>
    </p:spTree>
    <p:extLst>
      <p:ext uri="{BB962C8B-B14F-4D97-AF65-F5344CB8AC3E}">
        <p14:creationId xmlns:p14="http://schemas.microsoft.com/office/powerpoint/2010/main" val="1553855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wisdom/voices/power; not “competencies”; capacities</a:t>
            </a:r>
          </a:p>
        </p:txBody>
      </p:sp>
      <p:sp>
        <p:nvSpPr>
          <p:cNvPr id="4" name="Slide Number Placeholder 3"/>
          <p:cNvSpPr>
            <a:spLocks noGrp="1"/>
          </p:cNvSpPr>
          <p:nvPr>
            <p:ph type="sldNum" sz="quarter" idx="5"/>
          </p:nvPr>
        </p:nvSpPr>
        <p:spPr/>
        <p:txBody>
          <a:bodyPr/>
          <a:lstStyle/>
          <a:p>
            <a:fld id="{33596034-A83F-4634-B5C4-6D6F9CE4F352}" type="slidenum">
              <a:rPr lang="en-US" smtClean="0"/>
              <a:t>3</a:t>
            </a:fld>
            <a:endParaRPr lang="en-US"/>
          </a:p>
        </p:txBody>
      </p:sp>
    </p:spTree>
    <p:extLst>
      <p:ext uri="{BB962C8B-B14F-4D97-AF65-F5344CB8AC3E}">
        <p14:creationId xmlns:p14="http://schemas.microsoft.com/office/powerpoint/2010/main" val="40411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Long history between the two organizations</a:t>
            </a:r>
          </a:p>
          <a:p>
            <a:r>
              <a:rPr lang="en-US" dirty="0"/>
              <a:t>Long-term </a:t>
            </a:r>
            <a:r>
              <a:rPr lang="en-US" dirty="0" err="1"/>
              <a:t>Collaboratorsex</a:t>
            </a:r>
            <a:endParaRPr lang="en-US" dirty="0"/>
          </a:p>
          <a:p>
            <a:r>
              <a:rPr lang="en-US" dirty="0"/>
              <a:t>Add </a:t>
            </a:r>
            <a:r>
              <a:rPr lang="en-US" dirty="0" err="1"/>
              <a:t>Cppw</a:t>
            </a:r>
            <a:r>
              <a:rPr lang="en-US" dirty="0"/>
              <a:t> grant (2011)</a:t>
            </a:r>
          </a:p>
          <a:p>
            <a:r>
              <a:rPr lang="en-US" dirty="0" err="1"/>
              <a:t>Greencorps</a:t>
            </a:r>
            <a:r>
              <a:rPr lang="en-US" dirty="0"/>
              <a:t> grant (2010)</a:t>
            </a:r>
          </a:p>
          <a:p>
            <a:r>
              <a:rPr lang="en-US" dirty="0"/>
              <a:t>Weight of the nation grant (201X)</a:t>
            </a:r>
          </a:p>
          <a:p>
            <a:r>
              <a:rPr lang="en-US" dirty="0"/>
              <a:t>“PP4H would not have been possible without Cook County”</a:t>
            </a:r>
          </a:p>
          <a:p>
            <a:r>
              <a:rPr lang="en-US" dirty="0"/>
              <a:t>Cook County in a process of transformation through these different novel partnerships</a:t>
            </a:r>
          </a:p>
          <a:p>
            <a:r>
              <a:rPr lang="en-US" dirty="0"/>
              <a:t>What we’ve grown into is movement building</a:t>
            </a:r>
          </a:p>
          <a:p>
            <a:r>
              <a:rPr lang="en-US" dirty="0"/>
              <a:t>movements: Food justice; economic justice; mental health</a:t>
            </a:r>
          </a:p>
        </p:txBody>
      </p:sp>
      <p:sp>
        <p:nvSpPr>
          <p:cNvPr id="4" name="Slide Number Placeholder 3"/>
          <p:cNvSpPr>
            <a:spLocks noGrp="1"/>
          </p:cNvSpPr>
          <p:nvPr>
            <p:ph type="sldNum" sz="quarter" idx="5"/>
          </p:nvPr>
        </p:nvSpPr>
        <p:spPr/>
        <p:txBody>
          <a:bodyPr/>
          <a:lstStyle/>
          <a:p>
            <a:fld id="{33596034-A83F-4634-B5C4-6D6F9CE4F352}" type="slidenum">
              <a:rPr lang="en-US" smtClean="0"/>
              <a:t>4</a:t>
            </a:fld>
            <a:endParaRPr lang="en-US"/>
          </a:p>
        </p:txBody>
      </p:sp>
    </p:spTree>
    <p:extLst>
      <p:ext uri="{BB962C8B-B14F-4D97-AF65-F5344CB8AC3E}">
        <p14:creationId xmlns:p14="http://schemas.microsoft.com/office/powerpoint/2010/main" val="4209074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Description</a:t>
            </a:r>
          </a:p>
          <a:p>
            <a:r>
              <a:rPr lang="en-US" dirty="0"/>
              <a:t>This figure shows a correlogram which graphs the bivariate Pearson product-moment correlation coefficients between select race, ethnic, income, health outcome and healthy behavior variables by census tract located within CCDPH’s jurisdiction (N=470). Numerically, the Pearson coefficient ranges from -1 to +1. A value of +1 is the result of a perfect positive relationship between two or more variables. Positive correlations, represented with white font/circles, indicate that both variables move in the same direction. Conversely, a value of -1 represents a perfect negative relationship. Negative correlations, represented with black font/circles, indicate that as one variable increases, the other decreases; they are inversely related. A zero indicates no correlation. All correlations presented are statistically significant (p&lt;=0.01).</a:t>
            </a:r>
          </a:p>
        </p:txBody>
      </p:sp>
      <p:sp>
        <p:nvSpPr>
          <p:cNvPr id="4" name="Slide Number Placeholder 3"/>
          <p:cNvSpPr>
            <a:spLocks noGrp="1"/>
          </p:cNvSpPr>
          <p:nvPr>
            <p:ph type="sldNum" sz="quarter" idx="5"/>
          </p:nvPr>
        </p:nvSpPr>
        <p:spPr/>
        <p:txBody>
          <a:bodyPr/>
          <a:lstStyle/>
          <a:p>
            <a:fld id="{33596034-A83F-4634-B5C4-6D6F9CE4F352}" type="slidenum">
              <a:rPr lang="en-US" smtClean="0"/>
              <a:t>8</a:t>
            </a:fld>
            <a:endParaRPr lang="en-US"/>
          </a:p>
        </p:txBody>
      </p:sp>
    </p:spTree>
    <p:extLst>
      <p:ext uri="{BB962C8B-B14F-4D97-AF65-F5344CB8AC3E}">
        <p14:creationId xmlns:p14="http://schemas.microsoft.com/office/powerpoint/2010/main" val="2205537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incorporate Lena’s slides</a:t>
            </a:r>
          </a:p>
          <a:p>
            <a:r>
              <a:rPr lang="en-US" dirty="0"/>
              <a:t>people not programs; relational</a:t>
            </a:r>
          </a:p>
          <a:p>
            <a:r>
              <a:rPr lang="en-US" dirty="0"/>
              <a:t>There is so much untapped potential in community</a:t>
            </a:r>
          </a:p>
          <a:p>
            <a:r>
              <a:rPr lang="en-US" dirty="0"/>
              <a:t>To address </a:t>
            </a:r>
            <a:r>
              <a:rPr lang="en-US" dirty="0" err="1"/>
              <a:t>SDoH</a:t>
            </a:r>
            <a:endParaRPr lang="en-US" dirty="0"/>
          </a:p>
        </p:txBody>
      </p:sp>
      <p:sp>
        <p:nvSpPr>
          <p:cNvPr id="4" name="Slide Number Placeholder 3"/>
          <p:cNvSpPr>
            <a:spLocks noGrp="1"/>
          </p:cNvSpPr>
          <p:nvPr>
            <p:ph type="sldNum" sz="quarter" idx="5"/>
          </p:nvPr>
        </p:nvSpPr>
        <p:spPr/>
        <p:txBody>
          <a:bodyPr/>
          <a:lstStyle/>
          <a:p>
            <a:fld id="{33596034-A83F-4634-B5C4-6D6F9CE4F352}" type="slidenum">
              <a:rPr lang="en-US" smtClean="0"/>
              <a:t>9</a:t>
            </a:fld>
            <a:endParaRPr lang="en-US"/>
          </a:p>
        </p:txBody>
      </p:sp>
    </p:spTree>
    <p:extLst>
      <p:ext uri="{BB962C8B-B14F-4D97-AF65-F5344CB8AC3E}">
        <p14:creationId xmlns:p14="http://schemas.microsoft.com/office/powerpoint/2010/main" val="1359754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 the movement between intervention and impact</a:t>
            </a:r>
          </a:p>
          <a:p>
            <a:r>
              <a:rPr lang="en-US" dirty="0"/>
              <a:t>Touching the lives of individuals</a:t>
            </a:r>
          </a:p>
          <a:p>
            <a:r>
              <a:rPr lang="en-US" dirty="0"/>
              <a:t>Understanding impact is important</a:t>
            </a:r>
          </a:p>
        </p:txBody>
      </p:sp>
      <p:sp>
        <p:nvSpPr>
          <p:cNvPr id="4" name="Slide Number Placeholder 3"/>
          <p:cNvSpPr>
            <a:spLocks noGrp="1"/>
          </p:cNvSpPr>
          <p:nvPr>
            <p:ph type="sldNum" sz="quarter" idx="5"/>
          </p:nvPr>
        </p:nvSpPr>
        <p:spPr/>
        <p:txBody>
          <a:bodyPr/>
          <a:lstStyle/>
          <a:p>
            <a:fld id="{33596034-A83F-4634-B5C4-6D6F9CE4F352}" type="slidenum">
              <a:rPr lang="en-US" smtClean="0"/>
              <a:t>10</a:t>
            </a:fld>
            <a:endParaRPr lang="en-US"/>
          </a:p>
        </p:txBody>
      </p:sp>
    </p:spTree>
    <p:extLst>
      <p:ext uri="{BB962C8B-B14F-4D97-AF65-F5344CB8AC3E}">
        <p14:creationId xmlns:p14="http://schemas.microsoft.com/office/powerpoint/2010/main" val="2688712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596034-A83F-4634-B5C4-6D6F9CE4F352}" type="slidenum">
              <a:rPr lang="en-US" smtClean="0"/>
              <a:t>11</a:t>
            </a:fld>
            <a:endParaRPr lang="en-US"/>
          </a:p>
        </p:txBody>
      </p:sp>
    </p:spTree>
    <p:extLst>
      <p:ext uri="{BB962C8B-B14F-4D97-AF65-F5344CB8AC3E}">
        <p14:creationId xmlns:p14="http://schemas.microsoft.com/office/powerpoint/2010/main" val="358239189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39E315E-1A72-4A06-BBD9-6E45E2E3A04A}" type="datetimeFigureOut">
              <a:rPr lang="en-US" smtClean="0"/>
              <a:t>5/5/2022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F03434DC-9BBE-4145-9B5B-F4C1697DE0CB}" type="slidenum">
              <a:rPr lang="en-US" smtClean="0"/>
              <a:t>‹#›</a:t>
            </a:fld>
            <a:endParaRPr lang="en-US"/>
          </a:p>
        </p:txBody>
      </p:sp>
    </p:spTree>
    <p:extLst>
      <p:ext uri="{BB962C8B-B14F-4D97-AF65-F5344CB8AC3E}">
        <p14:creationId xmlns:p14="http://schemas.microsoft.com/office/powerpoint/2010/main" val="631245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9E315E-1A72-4A06-BBD9-6E45E2E3A04A}" type="datetimeFigureOut">
              <a:rPr lang="en-US" smtClean="0"/>
              <a:t>5/5/2022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3434DC-9BBE-4145-9B5B-F4C1697DE0CB}" type="slidenum">
              <a:rPr lang="en-US" smtClean="0"/>
              <a:t>‹#›</a:t>
            </a:fld>
            <a:endParaRPr lang="en-US"/>
          </a:p>
        </p:txBody>
      </p:sp>
    </p:spTree>
    <p:extLst>
      <p:ext uri="{BB962C8B-B14F-4D97-AF65-F5344CB8AC3E}">
        <p14:creationId xmlns:p14="http://schemas.microsoft.com/office/powerpoint/2010/main" val="242230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9E315E-1A72-4A06-BBD9-6E45E2E3A04A}" type="datetimeFigureOut">
              <a:rPr lang="en-US" smtClean="0"/>
              <a:t>5/5/2022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3434DC-9BBE-4145-9B5B-F4C1697DE0CB}" type="slidenum">
              <a:rPr lang="en-US" smtClean="0"/>
              <a:t>‹#›</a:t>
            </a:fld>
            <a:endParaRPr lang="en-US"/>
          </a:p>
        </p:txBody>
      </p:sp>
    </p:spTree>
    <p:extLst>
      <p:ext uri="{BB962C8B-B14F-4D97-AF65-F5344CB8AC3E}">
        <p14:creationId xmlns:p14="http://schemas.microsoft.com/office/powerpoint/2010/main" val="2512111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9E315E-1A72-4A06-BBD9-6E45E2E3A04A}" type="datetimeFigureOut">
              <a:rPr lang="en-US" smtClean="0"/>
              <a:t>5/5/2022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3434DC-9BBE-4145-9B5B-F4C1697DE0CB}" type="slidenum">
              <a:rPr lang="en-US" smtClean="0"/>
              <a:t>‹#›</a:t>
            </a:fld>
            <a:endParaRPr lang="en-US"/>
          </a:p>
        </p:txBody>
      </p:sp>
    </p:spTree>
    <p:extLst>
      <p:ext uri="{BB962C8B-B14F-4D97-AF65-F5344CB8AC3E}">
        <p14:creationId xmlns:p14="http://schemas.microsoft.com/office/powerpoint/2010/main" val="163336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639E315E-1A72-4A06-BBD9-6E45E2E3A04A}" type="datetimeFigureOut">
              <a:rPr lang="en-US" smtClean="0"/>
              <a:t>5/5/2022</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F03434DC-9BBE-4145-9B5B-F4C1697DE0CB}" type="slidenum">
              <a:rPr lang="en-US" smtClean="0"/>
              <a:t>‹#›</a:t>
            </a:fld>
            <a:endParaRPr lang="en-US"/>
          </a:p>
        </p:txBody>
      </p:sp>
    </p:spTree>
    <p:extLst>
      <p:ext uri="{BB962C8B-B14F-4D97-AF65-F5344CB8AC3E}">
        <p14:creationId xmlns:p14="http://schemas.microsoft.com/office/powerpoint/2010/main" val="303682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39E315E-1A72-4A06-BBD9-6E45E2E3A04A}" type="datetimeFigureOut">
              <a:rPr lang="en-US" smtClean="0"/>
              <a:t>5/5/2022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3434DC-9BBE-4145-9B5B-F4C1697DE0CB}" type="slidenum">
              <a:rPr lang="en-US" smtClean="0"/>
              <a:t>‹#›</a:t>
            </a:fld>
            <a:endParaRPr lang="en-US"/>
          </a:p>
        </p:txBody>
      </p:sp>
    </p:spTree>
    <p:extLst>
      <p:ext uri="{BB962C8B-B14F-4D97-AF65-F5344CB8AC3E}">
        <p14:creationId xmlns:p14="http://schemas.microsoft.com/office/powerpoint/2010/main" val="2339301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39E315E-1A72-4A06-BBD9-6E45E2E3A04A}" type="datetimeFigureOut">
              <a:rPr lang="en-US" smtClean="0"/>
              <a:t>5/5/2022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3434DC-9BBE-4145-9B5B-F4C1697DE0CB}" type="slidenum">
              <a:rPr lang="en-US" smtClean="0"/>
              <a:t>‹#›</a:t>
            </a:fld>
            <a:endParaRPr lang="en-US"/>
          </a:p>
        </p:txBody>
      </p:sp>
    </p:spTree>
    <p:extLst>
      <p:ext uri="{BB962C8B-B14F-4D97-AF65-F5344CB8AC3E}">
        <p14:creationId xmlns:p14="http://schemas.microsoft.com/office/powerpoint/2010/main" val="3249808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39E315E-1A72-4A06-BBD9-6E45E2E3A04A}" type="datetimeFigureOut">
              <a:rPr lang="en-US" smtClean="0"/>
              <a:t>5/5/2022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3434DC-9BBE-4145-9B5B-F4C1697DE0CB}" type="slidenum">
              <a:rPr lang="en-US" smtClean="0"/>
              <a:t>‹#›</a:t>
            </a:fld>
            <a:endParaRPr lang="en-US"/>
          </a:p>
        </p:txBody>
      </p:sp>
    </p:spTree>
    <p:extLst>
      <p:ext uri="{BB962C8B-B14F-4D97-AF65-F5344CB8AC3E}">
        <p14:creationId xmlns:p14="http://schemas.microsoft.com/office/powerpoint/2010/main" val="10333373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9E315E-1A72-4A06-BBD9-6E45E2E3A04A}" type="datetimeFigureOut">
              <a:rPr lang="en-US" smtClean="0"/>
              <a:t>5/5/2022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3434DC-9BBE-4145-9B5B-F4C1697DE0CB}" type="slidenum">
              <a:rPr lang="en-US" smtClean="0"/>
              <a:t>‹#›</a:t>
            </a:fld>
            <a:endParaRPr lang="en-US"/>
          </a:p>
        </p:txBody>
      </p:sp>
    </p:spTree>
    <p:extLst>
      <p:ext uri="{BB962C8B-B14F-4D97-AF65-F5344CB8AC3E}">
        <p14:creationId xmlns:p14="http://schemas.microsoft.com/office/powerpoint/2010/main" val="3028703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9E315E-1A72-4A06-BBD9-6E45E2E3A04A}" type="datetimeFigureOut">
              <a:rPr lang="en-US" smtClean="0"/>
              <a:t>5/5/2022</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F03434DC-9BBE-4145-9B5B-F4C1697DE0CB}" type="slidenum">
              <a:rPr lang="en-US" smtClean="0"/>
              <a:t>‹#›</a:t>
            </a:fld>
            <a:endParaRPr lang="en-US"/>
          </a:p>
        </p:txBody>
      </p:sp>
    </p:spTree>
    <p:extLst>
      <p:ext uri="{BB962C8B-B14F-4D97-AF65-F5344CB8AC3E}">
        <p14:creationId xmlns:p14="http://schemas.microsoft.com/office/powerpoint/2010/main" val="4005407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9E315E-1A72-4A06-BBD9-6E45E2E3A04A}" type="datetimeFigureOut">
              <a:rPr lang="en-US" smtClean="0"/>
              <a:t>5/5/2022</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F03434DC-9BBE-4145-9B5B-F4C1697DE0CB}" type="slidenum">
              <a:rPr lang="en-US" smtClean="0"/>
              <a:t>‹#›</a:t>
            </a:fld>
            <a:endParaRPr lang="en-US"/>
          </a:p>
        </p:txBody>
      </p:sp>
    </p:spTree>
    <p:extLst>
      <p:ext uri="{BB962C8B-B14F-4D97-AF65-F5344CB8AC3E}">
        <p14:creationId xmlns:p14="http://schemas.microsoft.com/office/powerpoint/2010/main" val="4262110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639E315E-1A72-4A06-BBD9-6E45E2E3A04A}" type="datetimeFigureOut">
              <a:rPr lang="en-US" smtClean="0"/>
              <a:t>5/5/2022</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F03434DC-9BBE-4145-9B5B-F4C1697DE0CB}" type="slidenum">
              <a:rPr lang="en-US" smtClean="0"/>
              <a:t>‹#›</a:t>
            </a:fld>
            <a:endParaRPr lang="en-US"/>
          </a:p>
        </p:txBody>
      </p:sp>
    </p:spTree>
    <p:extLst>
      <p:ext uri="{BB962C8B-B14F-4D97-AF65-F5344CB8AC3E}">
        <p14:creationId xmlns:p14="http://schemas.microsoft.com/office/powerpoint/2010/main" val="26606094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5C28659E-412C-4600-B45E-BAE370BC2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in a garden&#10;&#10;Description automatically generated with medium confidence">
            <a:extLst>
              <a:ext uri="{FF2B5EF4-FFF2-40B4-BE49-F238E27FC236}">
                <a16:creationId xmlns:a16="http://schemas.microsoft.com/office/drawing/2014/main" id="{9C997B5B-5C8C-48CF-818E-A6DC97AEADBF}"/>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13369" b="1404"/>
          <a:stretch/>
        </p:blipFill>
        <p:spPr>
          <a:xfrm>
            <a:off x="20" y="4"/>
            <a:ext cx="12191980" cy="6857989"/>
          </a:xfrm>
          <a:prstGeom prst="rect">
            <a:avLst/>
          </a:prstGeom>
        </p:spPr>
      </p:pic>
      <p:sp>
        <p:nvSpPr>
          <p:cNvPr id="40" name="Rectangle 39">
            <a:extLst>
              <a:ext uri="{FF2B5EF4-FFF2-40B4-BE49-F238E27FC236}">
                <a16:creationId xmlns:a16="http://schemas.microsoft.com/office/drawing/2014/main" id="{AE95896B-6905-4618-A7DF-DED8A61FB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7748BD8C-4984-4138-94CA-2DC5F39DC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blipFill dpi="0" rotWithShape="1">
            <a:blip r:embed="rId4">
              <a:alphaModFix amt="30000"/>
              <a:duotone>
                <a:prstClr val="black"/>
                <a:schemeClr val="accent1">
                  <a:tint val="45000"/>
                  <a:satMod val="400000"/>
                </a:schemeClr>
              </a:duotone>
              <a:extLst>
                <a:ext uri="{BEBA8EAE-BF5A-486C-A8C5-ECC9F3942E4B}">
                  <a14:imgProps xmlns:a14="http://schemas.microsoft.com/office/drawing/2010/main">
                    <a14:imgLayer r:embed="rId5">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1743F0C-C869-4EF1-A0ED-21E971E6A716}"/>
              </a:ext>
            </a:extLst>
          </p:cNvPr>
          <p:cNvSpPr>
            <a:spLocks noGrp="1"/>
          </p:cNvSpPr>
          <p:nvPr>
            <p:ph type="ctrTitle"/>
          </p:nvPr>
        </p:nvSpPr>
        <p:spPr>
          <a:xfrm>
            <a:off x="1069848" y="1399032"/>
            <a:ext cx="10970394" cy="3035808"/>
          </a:xfrm>
        </p:spPr>
        <p:txBody>
          <a:bodyPr anchor="b">
            <a:normAutofit/>
          </a:bodyPr>
          <a:lstStyle/>
          <a:p>
            <a:r>
              <a:rPr lang="en-US" dirty="0">
                <a:solidFill>
                  <a:srgbClr val="FFC000"/>
                </a:solidFill>
              </a:rPr>
              <a:t>activism + analysis</a:t>
            </a:r>
            <a:br>
              <a:rPr lang="en-US" dirty="0">
                <a:solidFill>
                  <a:srgbClr val="FFFFFF"/>
                </a:solidFill>
              </a:rPr>
            </a:br>
            <a:r>
              <a:rPr lang="en-US" dirty="0">
                <a:solidFill>
                  <a:srgbClr val="FFFFFF"/>
                </a:solidFill>
              </a:rPr>
              <a:t>4 public health equity</a:t>
            </a:r>
          </a:p>
        </p:txBody>
      </p:sp>
      <p:sp>
        <p:nvSpPr>
          <p:cNvPr id="3" name="Subtitle 2">
            <a:extLst>
              <a:ext uri="{FF2B5EF4-FFF2-40B4-BE49-F238E27FC236}">
                <a16:creationId xmlns:a16="http://schemas.microsoft.com/office/drawing/2014/main" id="{5229F216-C255-4ADC-B7BF-D1D052784261}"/>
              </a:ext>
            </a:extLst>
          </p:cNvPr>
          <p:cNvSpPr>
            <a:spLocks noGrp="1"/>
          </p:cNvSpPr>
          <p:nvPr>
            <p:ph type="subTitle" idx="1"/>
          </p:nvPr>
        </p:nvSpPr>
        <p:spPr>
          <a:xfrm>
            <a:off x="1069848" y="4389119"/>
            <a:ext cx="10692224" cy="2156059"/>
          </a:xfrm>
        </p:spPr>
        <p:txBody>
          <a:bodyPr>
            <a:normAutofit/>
          </a:bodyPr>
          <a:lstStyle/>
          <a:p>
            <a:r>
              <a:rPr lang="en-US" dirty="0">
                <a:solidFill>
                  <a:schemeClr val="bg1">
                    <a:lumMod val="85000"/>
                  </a:schemeClr>
                </a:solidFill>
              </a:rPr>
              <a:t>A partnership between </a:t>
            </a:r>
            <a:r>
              <a:rPr lang="en-US" dirty="0">
                <a:solidFill>
                  <a:srgbClr val="FFFF00"/>
                </a:solidFill>
              </a:rPr>
              <a:t>Proviso Partners for Health (PP4H)</a:t>
            </a:r>
            <a:r>
              <a:rPr lang="en-US" dirty="0">
                <a:solidFill>
                  <a:schemeClr val="bg1">
                    <a:lumMod val="85000"/>
                  </a:schemeClr>
                </a:solidFill>
              </a:rPr>
              <a:t> and the </a:t>
            </a:r>
            <a:r>
              <a:rPr lang="en-US" dirty="0">
                <a:solidFill>
                  <a:srgbClr val="FFFF00"/>
                </a:solidFill>
              </a:rPr>
              <a:t>Cook County Department of Public Health (CCDPH)</a:t>
            </a:r>
            <a:r>
              <a:rPr lang="en-US" dirty="0">
                <a:solidFill>
                  <a:schemeClr val="bg1">
                    <a:lumMod val="85000"/>
                  </a:schemeClr>
                </a:solidFill>
              </a:rPr>
              <a:t> to evaluate the public health impacts of community-based food access programs</a:t>
            </a:r>
          </a:p>
        </p:txBody>
      </p:sp>
    </p:spTree>
    <p:extLst>
      <p:ext uri="{BB962C8B-B14F-4D97-AF65-F5344CB8AC3E}">
        <p14:creationId xmlns:p14="http://schemas.microsoft.com/office/powerpoint/2010/main" val="2018500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with text&#10;&#10;Description automatically generated">
            <a:extLst>
              <a:ext uri="{FF2B5EF4-FFF2-40B4-BE49-F238E27FC236}">
                <a16:creationId xmlns:a16="http://schemas.microsoft.com/office/drawing/2014/main" id="{20AF60DC-85E0-4891-BDBC-A8D1ECEBFA3E}"/>
              </a:ext>
            </a:extLst>
          </p:cNvPr>
          <p:cNvPicPr/>
          <p:nvPr/>
        </p:nvPicPr>
        <p:blipFill>
          <a:blip r:embed="rId3">
            <a:alphaModFix amt="40000"/>
            <a:extLst>
              <a:ext uri="{28A0092B-C50C-407E-A947-70E740481C1C}">
                <a14:useLocalDpi xmlns:a14="http://schemas.microsoft.com/office/drawing/2010/main" val="0"/>
              </a:ext>
            </a:extLst>
          </a:blip>
          <a:stretch>
            <a:fillRect/>
          </a:stretch>
        </p:blipFill>
        <p:spPr>
          <a:xfrm>
            <a:off x="891104" y="721785"/>
            <a:ext cx="10263505" cy="5856512"/>
          </a:xfrm>
          <a:prstGeom prst="rect">
            <a:avLst/>
          </a:prstGeom>
        </p:spPr>
      </p:pic>
      <p:grpSp>
        <p:nvGrpSpPr>
          <p:cNvPr id="16" name="Group 15">
            <a:extLst>
              <a:ext uri="{FF2B5EF4-FFF2-40B4-BE49-F238E27FC236}">
                <a16:creationId xmlns:a16="http://schemas.microsoft.com/office/drawing/2014/main" id="{B42118B0-24B7-4AB8-A68A-08E0ADBFE9F8}"/>
              </a:ext>
            </a:extLst>
          </p:cNvPr>
          <p:cNvGrpSpPr/>
          <p:nvPr/>
        </p:nvGrpSpPr>
        <p:grpSpPr>
          <a:xfrm>
            <a:off x="2039624" y="2075004"/>
            <a:ext cx="1440835" cy="2031582"/>
            <a:chOff x="2001520" y="1872477"/>
            <a:chExt cx="1440835" cy="2031582"/>
          </a:xfrm>
        </p:grpSpPr>
        <p:sp>
          <p:nvSpPr>
            <p:cNvPr id="5" name="Oval 4">
              <a:extLst>
                <a:ext uri="{FF2B5EF4-FFF2-40B4-BE49-F238E27FC236}">
                  <a16:creationId xmlns:a16="http://schemas.microsoft.com/office/drawing/2014/main" id="{BEC241FF-A9E9-4470-A908-AC9DBB4B8968}"/>
                </a:ext>
              </a:extLst>
            </p:cNvPr>
            <p:cNvSpPr/>
            <p:nvPr/>
          </p:nvSpPr>
          <p:spPr>
            <a:xfrm>
              <a:off x="2001520" y="2804160"/>
              <a:ext cx="1099899" cy="109989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316782E-4A97-4E39-BFA2-38E4F5AA09BA}"/>
                </a:ext>
              </a:extLst>
            </p:cNvPr>
            <p:cNvSpPr/>
            <p:nvPr/>
          </p:nvSpPr>
          <p:spPr>
            <a:xfrm>
              <a:off x="2342456" y="1872477"/>
              <a:ext cx="1099899" cy="109989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Oval 7">
            <a:extLst>
              <a:ext uri="{FF2B5EF4-FFF2-40B4-BE49-F238E27FC236}">
                <a16:creationId xmlns:a16="http://schemas.microsoft.com/office/drawing/2014/main" id="{4F95A6ED-87C0-4315-86EE-E82F887F970B}"/>
              </a:ext>
            </a:extLst>
          </p:cNvPr>
          <p:cNvSpPr/>
          <p:nvPr/>
        </p:nvSpPr>
        <p:spPr>
          <a:xfrm>
            <a:off x="3252591" y="1925642"/>
            <a:ext cx="1099899" cy="1099899"/>
          </a:xfrm>
          <a:prstGeom prst="ellipse">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685A118-267C-4FB9-9637-C52D488276F9}"/>
              </a:ext>
            </a:extLst>
          </p:cNvPr>
          <p:cNvSpPr/>
          <p:nvPr/>
        </p:nvSpPr>
        <p:spPr>
          <a:xfrm>
            <a:off x="4248793" y="3284177"/>
            <a:ext cx="1511379" cy="1511379"/>
          </a:xfrm>
          <a:prstGeom prst="ellipse">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8948564-BCE1-408D-8C12-206D96E3F81D}"/>
              </a:ext>
            </a:extLst>
          </p:cNvPr>
          <p:cNvSpPr/>
          <p:nvPr/>
        </p:nvSpPr>
        <p:spPr>
          <a:xfrm>
            <a:off x="6381949" y="3575490"/>
            <a:ext cx="1511379" cy="1511379"/>
          </a:xfrm>
          <a:prstGeom prst="ellipse">
            <a:avLst/>
          </a:prstGeom>
          <a:no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BD43826-E4DE-4739-8002-171A22246D99}"/>
              </a:ext>
            </a:extLst>
          </p:cNvPr>
          <p:cNvSpPr/>
          <p:nvPr/>
        </p:nvSpPr>
        <p:spPr>
          <a:xfrm>
            <a:off x="8087073" y="3445166"/>
            <a:ext cx="1511379" cy="1511379"/>
          </a:xfrm>
          <a:prstGeom prst="ellipse">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23FE0343-4E54-4D31-AA7A-20300695ED7A}"/>
              </a:ext>
            </a:extLst>
          </p:cNvPr>
          <p:cNvGrpSpPr/>
          <p:nvPr/>
        </p:nvGrpSpPr>
        <p:grpSpPr>
          <a:xfrm>
            <a:off x="613142" y="722465"/>
            <a:ext cx="2639292" cy="1770774"/>
            <a:chOff x="593892" y="501084"/>
            <a:chExt cx="2639292" cy="1770774"/>
          </a:xfrm>
        </p:grpSpPr>
        <p:sp>
          <p:nvSpPr>
            <p:cNvPr id="12" name="Rectangle 11">
              <a:extLst>
                <a:ext uri="{FF2B5EF4-FFF2-40B4-BE49-F238E27FC236}">
                  <a16:creationId xmlns:a16="http://schemas.microsoft.com/office/drawing/2014/main" id="{0F8AE0E9-11D2-444A-A5D9-1D06CCB7ECC4}"/>
                </a:ext>
              </a:extLst>
            </p:cNvPr>
            <p:cNvSpPr/>
            <p:nvPr/>
          </p:nvSpPr>
          <p:spPr>
            <a:xfrm>
              <a:off x="593892" y="1489433"/>
              <a:ext cx="1640264" cy="78242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FF0C59F8-07D1-4A66-90A8-6D47F3A46573}"/>
                </a:ext>
              </a:extLst>
            </p:cNvPr>
            <p:cNvSpPr/>
            <p:nvPr/>
          </p:nvSpPr>
          <p:spPr>
            <a:xfrm>
              <a:off x="1592920" y="501084"/>
              <a:ext cx="1640264" cy="78242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Title 1">
            <a:extLst>
              <a:ext uri="{FF2B5EF4-FFF2-40B4-BE49-F238E27FC236}">
                <a16:creationId xmlns:a16="http://schemas.microsoft.com/office/drawing/2014/main" id="{2EFC0C4E-AD24-4AD9-A082-94F80CD67A5B}"/>
              </a:ext>
            </a:extLst>
          </p:cNvPr>
          <p:cNvSpPr txBox="1">
            <a:spLocks/>
          </p:cNvSpPr>
          <p:nvPr/>
        </p:nvSpPr>
        <p:spPr>
          <a:xfrm>
            <a:off x="8410901" y="57006"/>
            <a:ext cx="3445524" cy="2017998"/>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80000"/>
              </a:lnSpc>
              <a:spcBef>
                <a:spcPct val="0"/>
              </a:spcBef>
              <a:buNone/>
              <a:defRPr sz="9600" kern="1200" cap="all" baseline="0">
                <a:blipFill dpi="0" rotWithShape="1">
                  <a:blip r:embed="rId4"/>
                  <a:srcRect/>
                  <a:tile tx="6350" ty="-127000" sx="65000" sy="64000" flip="none" algn="tl"/>
                </a:blipFill>
                <a:latin typeface="+mj-lt"/>
                <a:ea typeface="+mj-ea"/>
                <a:cs typeface="+mj-cs"/>
              </a:defRPr>
            </a:lvl1pPr>
          </a:lstStyle>
          <a:p>
            <a:pPr algn="r"/>
            <a:r>
              <a:rPr lang="en-US" sz="5400" dirty="0">
                <a:solidFill>
                  <a:schemeClr val="accent4">
                    <a:lumMod val="50000"/>
                  </a:schemeClr>
                </a:solidFill>
              </a:rPr>
              <a:t>Prism </a:t>
            </a:r>
            <a:r>
              <a:rPr lang="en-US" sz="5400" dirty="0">
                <a:solidFill>
                  <a:schemeClr val="bg1">
                    <a:lumMod val="65000"/>
                  </a:schemeClr>
                </a:solidFill>
              </a:rPr>
              <a:t>framework</a:t>
            </a:r>
            <a:endParaRPr lang="en-US" sz="5400" dirty="0">
              <a:solidFill>
                <a:srgbClr val="494142"/>
              </a:solidFill>
            </a:endParaRPr>
          </a:p>
        </p:txBody>
      </p:sp>
    </p:spTree>
    <p:extLst>
      <p:ext uri="{BB962C8B-B14F-4D97-AF65-F5344CB8AC3E}">
        <p14:creationId xmlns:p14="http://schemas.microsoft.com/office/powerpoint/2010/main" val="1181446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D0C0743-54E5-405E-BFF9-E01DA31533B8}"/>
              </a:ext>
            </a:extLst>
          </p:cNvPr>
          <p:cNvSpPr/>
          <p:nvPr/>
        </p:nvSpPr>
        <p:spPr>
          <a:xfrm>
            <a:off x="346804" y="12032"/>
            <a:ext cx="6189044" cy="3041583"/>
          </a:xfrm>
          <a:prstGeom prst="roundRect">
            <a:avLst/>
          </a:prstGeom>
          <a:blipFill dpi="0" rotWithShape="1">
            <a:blip r:embed="rId3"/>
            <a:srcRect/>
            <a:stretch>
              <a:fillRect/>
            </a:stretch>
          </a:bli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386AFC60-A242-4F81-A3D3-B1E2C16B0298}"/>
              </a:ext>
            </a:extLst>
          </p:cNvPr>
          <p:cNvSpPr/>
          <p:nvPr/>
        </p:nvSpPr>
        <p:spPr>
          <a:xfrm>
            <a:off x="346804" y="1897391"/>
            <a:ext cx="6189044" cy="3041583"/>
          </a:xfrm>
          <a:prstGeom prst="roundRect">
            <a:avLst/>
          </a:prstGeom>
          <a:blipFill dpi="0" rotWithShape="1">
            <a:blip r:embed="rId4"/>
            <a:srcRect/>
            <a:stretch>
              <a:fillRect/>
            </a:stretch>
          </a:bli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1393EF95-6F3A-4F50-98D5-78ACB84D25F0}"/>
              </a:ext>
            </a:extLst>
          </p:cNvPr>
          <p:cNvSpPr/>
          <p:nvPr/>
        </p:nvSpPr>
        <p:spPr>
          <a:xfrm>
            <a:off x="346804" y="3782751"/>
            <a:ext cx="6189044" cy="3041583"/>
          </a:xfrm>
          <a:prstGeom prst="roundRect">
            <a:avLst/>
          </a:prstGeom>
          <a:blipFill dpi="0" rotWithShape="1">
            <a:blip r:embed="rId5"/>
            <a:srcRect/>
            <a:stretch>
              <a:fillRect/>
            </a:stretch>
          </a:bli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2EFC0C4E-AD24-4AD9-A082-94F80CD67A5B}"/>
              </a:ext>
            </a:extLst>
          </p:cNvPr>
          <p:cNvSpPr txBox="1">
            <a:spLocks/>
          </p:cNvSpPr>
          <p:nvPr/>
        </p:nvSpPr>
        <p:spPr>
          <a:xfrm>
            <a:off x="8410901" y="57006"/>
            <a:ext cx="3445524" cy="2017998"/>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80000"/>
              </a:lnSpc>
              <a:spcBef>
                <a:spcPct val="0"/>
              </a:spcBef>
              <a:buNone/>
              <a:defRPr sz="9600" kern="1200" cap="all" baseline="0">
                <a:blipFill dpi="0" rotWithShape="1">
                  <a:blip r:embed="rId6"/>
                  <a:srcRect/>
                  <a:tile tx="6350" ty="-127000" sx="65000" sy="64000" flip="none" algn="tl"/>
                </a:blipFill>
                <a:latin typeface="+mj-lt"/>
                <a:ea typeface="+mj-ea"/>
                <a:cs typeface="+mj-cs"/>
              </a:defRPr>
            </a:lvl1pPr>
          </a:lstStyle>
          <a:p>
            <a:pPr algn="r"/>
            <a:r>
              <a:rPr lang="en-US" sz="5400" dirty="0">
                <a:solidFill>
                  <a:schemeClr val="accent4">
                    <a:lumMod val="50000"/>
                  </a:schemeClr>
                </a:solidFill>
              </a:rPr>
              <a:t>Prism </a:t>
            </a:r>
            <a:r>
              <a:rPr lang="en-US" sz="5400" dirty="0">
                <a:solidFill>
                  <a:schemeClr val="bg1">
                    <a:lumMod val="65000"/>
                  </a:schemeClr>
                </a:solidFill>
              </a:rPr>
              <a:t>SIMULATIONS</a:t>
            </a:r>
            <a:endParaRPr lang="en-US" sz="5400" dirty="0">
              <a:solidFill>
                <a:srgbClr val="494142"/>
              </a:solidFill>
            </a:endParaRPr>
          </a:p>
        </p:txBody>
      </p:sp>
      <p:pic>
        <p:nvPicPr>
          <p:cNvPr id="19" name="Picture 18">
            <a:extLst>
              <a:ext uri="{FF2B5EF4-FFF2-40B4-BE49-F238E27FC236}">
                <a16:creationId xmlns:a16="http://schemas.microsoft.com/office/drawing/2014/main" id="{C8CD5FBE-746A-4CE1-BFEE-F5ADF2EB7DF2}"/>
              </a:ext>
            </a:extLst>
          </p:cNvPr>
          <p:cNvPicPr>
            <a:picLocks noChangeAspect="1"/>
          </p:cNvPicPr>
          <p:nvPr/>
        </p:nvPicPr>
        <p:blipFill rotWithShape="1">
          <a:blip r:embed="rId7"/>
          <a:srcRect l="34249" t="16272" r="34473" b="7125"/>
          <a:stretch/>
        </p:blipFill>
        <p:spPr>
          <a:xfrm>
            <a:off x="3272591" y="1731702"/>
            <a:ext cx="8391330" cy="3853402"/>
          </a:xfrm>
          <a:prstGeom prst="rect">
            <a:avLst/>
          </a:prstGeom>
          <a:ln w="38100">
            <a:solidFill>
              <a:srgbClr val="494142"/>
            </a:solidFill>
          </a:ln>
        </p:spPr>
      </p:pic>
      <p:pic>
        <p:nvPicPr>
          <p:cNvPr id="21" name="Picture 20">
            <a:extLst>
              <a:ext uri="{FF2B5EF4-FFF2-40B4-BE49-F238E27FC236}">
                <a16:creationId xmlns:a16="http://schemas.microsoft.com/office/drawing/2014/main" id="{970A0257-610A-4A7A-8E1B-A0BB071EAE93}"/>
              </a:ext>
            </a:extLst>
          </p:cNvPr>
          <p:cNvPicPr>
            <a:picLocks noChangeAspect="1"/>
          </p:cNvPicPr>
          <p:nvPr/>
        </p:nvPicPr>
        <p:blipFill rotWithShape="1">
          <a:blip r:embed="rId8">
            <a:extLst>
              <a:ext uri="{28A0092B-C50C-407E-A947-70E740481C1C}">
                <a14:useLocalDpi xmlns:a14="http://schemas.microsoft.com/office/drawing/2010/main" val="0"/>
              </a:ext>
            </a:extLst>
          </a:blip>
          <a:srcRect l="1022" r="1022"/>
          <a:stretch/>
        </p:blipFill>
        <p:spPr>
          <a:xfrm>
            <a:off x="3453866" y="1984343"/>
            <a:ext cx="8391330" cy="3853402"/>
          </a:xfrm>
          <a:prstGeom prst="rect">
            <a:avLst/>
          </a:prstGeom>
          <a:ln w="38100">
            <a:solidFill>
              <a:srgbClr val="494142"/>
            </a:solidFill>
          </a:ln>
        </p:spPr>
      </p:pic>
      <p:pic>
        <p:nvPicPr>
          <p:cNvPr id="26" name="Picture 25">
            <a:extLst>
              <a:ext uri="{FF2B5EF4-FFF2-40B4-BE49-F238E27FC236}">
                <a16:creationId xmlns:a16="http://schemas.microsoft.com/office/drawing/2014/main" id="{B9AF133D-595B-4BC5-8A64-B4CC58AE8B25}"/>
              </a:ext>
            </a:extLst>
          </p:cNvPr>
          <p:cNvPicPr>
            <a:picLocks noChangeAspect="1"/>
          </p:cNvPicPr>
          <p:nvPr/>
        </p:nvPicPr>
        <p:blipFill rotWithShape="1">
          <a:blip r:embed="rId9">
            <a:extLst>
              <a:ext uri="{28A0092B-C50C-407E-A947-70E740481C1C}">
                <a14:useLocalDpi xmlns:a14="http://schemas.microsoft.com/office/drawing/2010/main" val="0"/>
              </a:ext>
            </a:extLst>
          </a:blip>
          <a:srcRect l="1026" r="1026"/>
          <a:stretch/>
        </p:blipFill>
        <p:spPr>
          <a:xfrm>
            <a:off x="3608166" y="2236984"/>
            <a:ext cx="8391330" cy="3853402"/>
          </a:xfrm>
          <a:prstGeom prst="rect">
            <a:avLst/>
          </a:prstGeom>
          <a:ln w="38100">
            <a:solidFill>
              <a:srgbClr val="494142"/>
            </a:solidFill>
          </a:ln>
        </p:spPr>
      </p:pic>
    </p:spTree>
    <p:extLst>
      <p:ext uri="{BB962C8B-B14F-4D97-AF65-F5344CB8AC3E}">
        <p14:creationId xmlns:p14="http://schemas.microsoft.com/office/powerpoint/2010/main" val="285699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7" grpId="0"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EFC0C4E-AD24-4AD9-A082-94F80CD67A5B}"/>
              </a:ext>
            </a:extLst>
          </p:cNvPr>
          <p:cNvSpPr txBox="1">
            <a:spLocks/>
          </p:cNvSpPr>
          <p:nvPr/>
        </p:nvSpPr>
        <p:spPr>
          <a:xfrm>
            <a:off x="7430703" y="57006"/>
            <a:ext cx="4425722" cy="2017998"/>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80000"/>
              </a:lnSpc>
              <a:spcBef>
                <a:spcPct val="0"/>
              </a:spcBef>
              <a:buNone/>
              <a:defRPr sz="9600" kern="1200" cap="all" baseline="0">
                <a:blipFill dpi="0" rotWithShape="1">
                  <a:blip r:embed="rId2"/>
                  <a:srcRect/>
                  <a:tile tx="6350" ty="-127000" sx="65000" sy="64000" flip="none" algn="tl"/>
                </a:blipFill>
                <a:latin typeface="+mj-lt"/>
                <a:ea typeface="+mj-ea"/>
                <a:cs typeface="+mj-cs"/>
              </a:defRPr>
            </a:lvl1pPr>
          </a:lstStyle>
          <a:p>
            <a:pPr algn="r"/>
            <a:r>
              <a:rPr lang="en-US" sz="5400" dirty="0">
                <a:solidFill>
                  <a:schemeClr val="accent4">
                    <a:lumMod val="50000"/>
                  </a:schemeClr>
                </a:solidFill>
              </a:rPr>
              <a:t>implications…</a:t>
            </a:r>
            <a:endParaRPr lang="en-US" sz="5400" dirty="0">
              <a:solidFill>
                <a:srgbClr val="494142"/>
              </a:solidFill>
            </a:endParaRPr>
          </a:p>
        </p:txBody>
      </p:sp>
    </p:spTree>
    <p:extLst>
      <p:ext uri="{BB962C8B-B14F-4D97-AF65-F5344CB8AC3E}">
        <p14:creationId xmlns:p14="http://schemas.microsoft.com/office/powerpoint/2010/main" val="264825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EFC0C4E-AD24-4AD9-A082-94F80CD67A5B}"/>
              </a:ext>
            </a:extLst>
          </p:cNvPr>
          <p:cNvSpPr txBox="1">
            <a:spLocks/>
          </p:cNvSpPr>
          <p:nvPr/>
        </p:nvSpPr>
        <p:spPr>
          <a:xfrm>
            <a:off x="7757962" y="57006"/>
            <a:ext cx="4098463" cy="2017998"/>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80000"/>
              </a:lnSpc>
              <a:spcBef>
                <a:spcPct val="0"/>
              </a:spcBef>
              <a:buNone/>
              <a:defRPr sz="9600" kern="1200" cap="all" baseline="0">
                <a:blipFill dpi="0" rotWithShape="1">
                  <a:blip r:embed="rId2"/>
                  <a:srcRect/>
                  <a:tile tx="6350" ty="-127000" sx="65000" sy="64000" flip="none" algn="tl"/>
                </a:blipFill>
                <a:latin typeface="+mj-lt"/>
                <a:ea typeface="+mj-ea"/>
                <a:cs typeface="+mj-cs"/>
              </a:defRPr>
            </a:lvl1pPr>
          </a:lstStyle>
          <a:p>
            <a:pPr algn="r"/>
            <a:r>
              <a:rPr lang="en-US" sz="5400" dirty="0">
                <a:solidFill>
                  <a:schemeClr val="accent4">
                    <a:lumMod val="50000"/>
                  </a:schemeClr>
                </a:solidFill>
              </a:rPr>
              <a:t>Next steps…</a:t>
            </a:r>
            <a:endParaRPr lang="en-US" sz="5400" dirty="0">
              <a:solidFill>
                <a:srgbClr val="494142"/>
              </a:solidFill>
            </a:endParaRPr>
          </a:p>
        </p:txBody>
      </p:sp>
    </p:spTree>
    <p:extLst>
      <p:ext uri="{BB962C8B-B14F-4D97-AF65-F5344CB8AC3E}">
        <p14:creationId xmlns:p14="http://schemas.microsoft.com/office/powerpoint/2010/main" val="2532056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group of people in a garden&#10;&#10;Description automatically generated with medium confidence">
            <a:extLst>
              <a:ext uri="{FF2B5EF4-FFF2-40B4-BE49-F238E27FC236}">
                <a16:creationId xmlns:a16="http://schemas.microsoft.com/office/drawing/2014/main" id="{942C20B6-1E8E-4B3F-98FE-83E0A4CA8637}"/>
              </a:ext>
            </a:extLst>
          </p:cNvPr>
          <p:cNvPicPr>
            <a:picLocks noChangeAspect="1"/>
          </p:cNvPicPr>
          <p:nvPr/>
        </p:nvPicPr>
        <p:blipFill rotWithShape="1">
          <a:blip r:embed="rId2">
            <a:alphaModFix amt="5000"/>
            <a:extLst>
              <a:ext uri="{28A0092B-C50C-407E-A947-70E740481C1C}">
                <a14:useLocalDpi xmlns:a14="http://schemas.microsoft.com/office/drawing/2010/main" val="0"/>
              </a:ext>
            </a:extLst>
          </a:blip>
          <a:srcRect t="13369" b="1404"/>
          <a:stretch/>
        </p:blipFill>
        <p:spPr>
          <a:xfrm>
            <a:off x="20" y="0"/>
            <a:ext cx="12191980" cy="6857989"/>
          </a:xfrm>
          <a:prstGeom prst="rect">
            <a:avLst/>
          </a:prstGeom>
        </p:spPr>
      </p:pic>
      <p:sp>
        <p:nvSpPr>
          <p:cNvPr id="2" name="Title 1">
            <a:extLst>
              <a:ext uri="{FF2B5EF4-FFF2-40B4-BE49-F238E27FC236}">
                <a16:creationId xmlns:a16="http://schemas.microsoft.com/office/drawing/2014/main" id="{68FB4F2F-22D3-451A-A77F-369109F3F9CF}"/>
              </a:ext>
            </a:extLst>
          </p:cNvPr>
          <p:cNvSpPr>
            <a:spLocks noGrp="1"/>
          </p:cNvSpPr>
          <p:nvPr>
            <p:ph type="title"/>
          </p:nvPr>
        </p:nvSpPr>
        <p:spPr>
          <a:xfrm>
            <a:off x="153934" y="200444"/>
            <a:ext cx="5026152" cy="1609344"/>
          </a:xfrm>
        </p:spPr>
        <p:txBody>
          <a:bodyPr/>
          <a:lstStyle/>
          <a:p>
            <a:r>
              <a:rPr lang="en-US" dirty="0">
                <a:solidFill>
                  <a:schemeClr val="bg1">
                    <a:lumMod val="65000"/>
                  </a:schemeClr>
                </a:solidFill>
              </a:rPr>
              <a:t>BRIDGING </a:t>
            </a:r>
            <a:r>
              <a:rPr lang="en-US" dirty="0">
                <a:solidFill>
                  <a:schemeClr val="accent5">
                    <a:lumMod val="50000"/>
                  </a:schemeClr>
                </a:solidFill>
              </a:rPr>
              <a:t>missions</a:t>
            </a:r>
            <a:r>
              <a:rPr lang="en-US" dirty="0"/>
              <a:t> </a:t>
            </a:r>
            <a:r>
              <a:rPr lang="en-US" dirty="0">
                <a:solidFill>
                  <a:schemeClr val="bg1">
                    <a:lumMod val="65000"/>
                  </a:schemeClr>
                </a:solidFill>
              </a:rPr>
              <a:t>&amp;</a:t>
            </a:r>
            <a:r>
              <a:rPr lang="en-US" dirty="0"/>
              <a:t> </a:t>
            </a:r>
            <a:r>
              <a:rPr lang="en-US" dirty="0">
                <a:solidFill>
                  <a:srgbClr val="494142"/>
                </a:solidFill>
              </a:rPr>
              <a:t>PLACES</a:t>
            </a:r>
          </a:p>
        </p:txBody>
      </p:sp>
      <p:sp>
        <p:nvSpPr>
          <p:cNvPr id="3" name="Text Placeholder 2">
            <a:extLst>
              <a:ext uri="{FF2B5EF4-FFF2-40B4-BE49-F238E27FC236}">
                <a16:creationId xmlns:a16="http://schemas.microsoft.com/office/drawing/2014/main" id="{DE3404F2-BAA7-4380-86C2-6DB03CFF7FC6}"/>
              </a:ext>
            </a:extLst>
          </p:cNvPr>
          <p:cNvSpPr>
            <a:spLocks noGrp="1"/>
          </p:cNvSpPr>
          <p:nvPr>
            <p:ph type="body" idx="1"/>
          </p:nvPr>
        </p:nvSpPr>
        <p:spPr>
          <a:xfrm>
            <a:off x="1066800" y="2010234"/>
            <a:ext cx="4754880" cy="640080"/>
          </a:xfrm>
        </p:spPr>
        <p:txBody>
          <a:bodyPr/>
          <a:lstStyle/>
          <a:p>
            <a:r>
              <a:rPr lang="en-US" dirty="0"/>
              <a:t>CCDPH</a:t>
            </a:r>
          </a:p>
        </p:txBody>
      </p:sp>
      <p:sp>
        <p:nvSpPr>
          <p:cNvPr id="5" name="Text Placeholder 4">
            <a:extLst>
              <a:ext uri="{FF2B5EF4-FFF2-40B4-BE49-F238E27FC236}">
                <a16:creationId xmlns:a16="http://schemas.microsoft.com/office/drawing/2014/main" id="{36F6FCF4-1BBB-4094-B329-5AD32D39EB94}"/>
              </a:ext>
            </a:extLst>
          </p:cNvPr>
          <p:cNvSpPr>
            <a:spLocks noGrp="1"/>
          </p:cNvSpPr>
          <p:nvPr>
            <p:ph type="body" sz="quarter" idx="3"/>
          </p:nvPr>
        </p:nvSpPr>
        <p:spPr>
          <a:xfrm>
            <a:off x="1078991" y="3704275"/>
            <a:ext cx="4754880" cy="640080"/>
          </a:xfrm>
        </p:spPr>
        <p:txBody>
          <a:bodyPr/>
          <a:lstStyle/>
          <a:p>
            <a:r>
              <a:rPr lang="en-US" dirty="0"/>
              <a:t>PP4H</a:t>
            </a:r>
          </a:p>
        </p:txBody>
      </p:sp>
      <p:sp>
        <p:nvSpPr>
          <p:cNvPr id="9" name="TextBox 8">
            <a:extLst>
              <a:ext uri="{FF2B5EF4-FFF2-40B4-BE49-F238E27FC236}">
                <a16:creationId xmlns:a16="http://schemas.microsoft.com/office/drawing/2014/main" id="{403BA7FD-BBAB-4DA9-8D33-2B51BBF273C6}"/>
              </a:ext>
            </a:extLst>
          </p:cNvPr>
          <p:cNvSpPr txBox="1"/>
          <p:nvPr/>
        </p:nvSpPr>
        <p:spPr>
          <a:xfrm>
            <a:off x="1051562" y="2460493"/>
            <a:ext cx="3960705" cy="1200329"/>
          </a:xfrm>
          <a:prstGeom prst="rect">
            <a:avLst/>
          </a:prstGeom>
          <a:noFill/>
        </p:spPr>
        <p:txBody>
          <a:bodyPr wrap="square" rtlCol="0">
            <a:spAutoFit/>
          </a:bodyPr>
          <a:lstStyle/>
          <a:p>
            <a:r>
              <a:rPr lang="en-US" i="1" dirty="0"/>
              <a:t>To optimize health and achieve health equity for all people and communities in suburban Cook County…</a:t>
            </a:r>
          </a:p>
        </p:txBody>
      </p:sp>
      <p:sp>
        <p:nvSpPr>
          <p:cNvPr id="10" name="TextBox 9">
            <a:extLst>
              <a:ext uri="{FF2B5EF4-FFF2-40B4-BE49-F238E27FC236}">
                <a16:creationId xmlns:a16="http://schemas.microsoft.com/office/drawing/2014/main" id="{7FAEF6AE-E5D5-4F55-92EF-62B6D20DBAC5}"/>
              </a:ext>
            </a:extLst>
          </p:cNvPr>
          <p:cNvSpPr txBox="1"/>
          <p:nvPr/>
        </p:nvSpPr>
        <p:spPr>
          <a:xfrm>
            <a:off x="1066800" y="4154534"/>
            <a:ext cx="3328467" cy="1754326"/>
          </a:xfrm>
          <a:prstGeom prst="rect">
            <a:avLst/>
          </a:prstGeom>
          <a:noFill/>
        </p:spPr>
        <p:txBody>
          <a:bodyPr wrap="square" rtlCol="0">
            <a:spAutoFit/>
          </a:bodyPr>
          <a:lstStyle/>
          <a:p>
            <a:r>
              <a:rPr lang="en-US" i="1" dirty="0"/>
              <a:t> To build capacity and address racial, health, and economic inequities through partnerships while leveraging community assets and wisdom…</a:t>
            </a:r>
          </a:p>
        </p:txBody>
      </p:sp>
      <p:pic>
        <p:nvPicPr>
          <p:cNvPr id="12" name="Picture 11" descr="Map&#10;&#10;Description automatically generated">
            <a:extLst>
              <a:ext uri="{FF2B5EF4-FFF2-40B4-BE49-F238E27FC236}">
                <a16:creationId xmlns:a16="http://schemas.microsoft.com/office/drawing/2014/main" id="{5C6BD74E-97F4-4123-8D90-A0DBD1C0A9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0"/>
            <a:ext cx="6858000" cy="6858000"/>
          </a:xfrm>
          <a:prstGeom prst="rect">
            <a:avLst/>
          </a:prstGeom>
          <a:ln>
            <a:solidFill>
              <a:schemeClr val="bg1">
                <a:lumMod val="50000"/>
              </a:schemeClr>
            </a:solidFill>
          </a:ln>
        </p:spPr>
      </p:pic>
      <p:sp>
        <p:nvSpPr>
          <p:cNvPr id="14" name="TextBox 13">
            <a:extLst>
              <a:ext uri="{FF2B5EF4-FFF2-40B4-BE49-F238E27FC236}">
                <a16:creationId xmlns:a16="http://schemas.microsoft.com/office/drawing/2014/main" id="{42D5C3AA-10B1-4013-A326-A5B81450B260}"/>
              </a:ext>
            </a:extLst>
          </p:cNvPr>
          <p:cNvSpPr txBox="1"/>
          <p:nvPr/>
        </p:nvSpPr>
        <p:spPr>
          <a:xfrm>
            <a:off x="9894709" y="2719343"/>
            <a:ext cx="708848" cy="276999"/>
          </a:xfrm>
          <a:prstGeom prst="rect">
            <a:avLst/>
          </a:prstGeom>
          <a:noFill/>
        </p:spPr>
        <p:txBody>
          <a:bodyPr wrap="none" rtlCol="0">
            <a:spAutoFit/>
          </a:bodyPr>
          <a:lstStyle/>
          <a:p>
            <a:r>
              <a:rPr lang="en-US" sz="1200" dirty="0">
                <a:solidFill>
                  <a:schemeClr val="tx1">
                    <a:lumMod val="75000"/>
                    <a:lumOff val="25000"/>
                  </a:schemeClr>
                </a:solidFill>
                <a:effectLst>
                  <a:outerShdw blurRad="38100" dist="38100" dir="2700000" algn="tl">
                    <a:srgbClr val="000000">
                      <a:alpha val="43137"/>
                    </a:srgbClr>
                  </a:outerShdw>
                </a:effectLst>
                <a:latin typeface="Myriad Pro" panose="020B0503030403020204" pitchFamily="34" charset="0"/>
              </a:rPr>
              <a:t>Chicago</a:t>
            </a:r>
          </a:p>
        </p:txBody>
      </p:sp>
      <p:sp>
        <p:nvSpPr>
          <p:cNvPr id="15" name="TextBox 14">
            <a:extLst>
              <a:ext uri="{FF2B5EF4-FFF2-40B4-BE49-F238E27FC236}">
                <a16:creationId xmlns:a16="http://schemas.microsoft.com/office/drawing/2014/main" id="{B3CB1A63-AEAB-4C75-BF26-AE32643A0B85}"/>
              </a:ext>
            </a:extLst>
          </p:cNvPr>
          <p:cNvSpPr txBox="1"/>
          <p:nvPr/>
        </p:nvSpPr>
        <p:spPr>
          <a:xfrm>
            <a:off x="7917180" y="5945628"/>
            <a:ext cx="1395248" cy="738664"/>
          </a:xfrm>
          <a:prstGeom prst="rect">
            <a:avLst/>
          </a:prstGeom>
          <a:noFill/>
        </p:spPr>
        <p:txBody>
          <a:bodyPr wrap="square" rtlCol="0">
            <a:spAutoFit/>
          </a:bodyPr>
          <a:lstStyle/>
          <a:p>
            <a:r>
              <a:rPr lang="en-US" sz="700" dirty="0">
                <a:solidFill>
                  <a:schemeClr val="bg1">
                    <a:lumMod val="65000"/>
                  </a:schemeClr>
                </a:solidFill>
                <a:latin typeface="Myriad Pro" panose="020B0503030403020204" pitchFamily="34" charset="0"/>
              </a:rPr>
              <a:t>Data sources: US Census Bureau American Community Survey, 2015-2019 Table B17001,  </a:t>
            </a:r>
            <a:r>
              <a:rPr lang="en-US" sz="700" i="1" dirty="0">
                <a:solidFill>
                  <a:schemeClr val="bg1">
                    <a:lumMod val="65000"/>
                  </a:schemeClr>
                </a:solidFill>
                <a:latin typeface="Myriad Pro" panose="020B0503030403020204" pitchFamily="34" charset="0"/>
              </a:rPr>
              <a:t>Poverty Status in the Past 12 Months by Sex by Age</a:t>
            </a:r>
            <a:r>
              <a:rPr lang="en-US" sz="700" dirty="0">
                <a:solidFill>
                  <a:schemeClr val="bg1">
                    <a:lumMod val="65000"/>
                  </a:schemeClr>
                </a:solidFill>
                <a:latin typeface="Myriad Pro" panose="020B0503030403020204" pitchFamily="34" charset="0"/>
              </a:rPr>
              <a:t>; TIGER/Line shapefiles, 2019</a:t>
            </a:r>
            <a:endParaRPr lang="en-US" sz="700" i="1" dirty="0">
              <a:solidFill>
                <a:schemeClr val="bg1">
                  <a:lumMod val="65000"/>
                </a:schemeClr>
              </a:solidFill>
              <a:latin typeface="Myriad Pro" panose="020B0503030403020204" pitchFamily="34" charset="0"/>
            </a:endParaRPr>
          </a:p>
        </p:txBody>
      </p:sp>
      <p:sp>
        <p:nvSpPr>
          <p:cNvPr id="11" name="Rectangle 10">
            <a:extLst>
              <a:ext uri="{FF2B5EF4-FFF2-40B4-BE49-F238E27FC236}">
                <a16:creationId xmlns:a16="http://schemas.microsoft.com/office/drawing/2014/main" id="{26D5A2FE-5E9C-4EE1-A774-9B9728162F81}"/>
              </a:ext>
            </a:extLst>
          </p:cNvPr>
          <p:cNvSpPr/>
          <p:nvPr/>
        </p:nvSpPr>
        <p:spPr>
          <a:xfrm>
            <a:off x="8883031" y="2600712"/>
            <a:ext cx="454794" cy="454794"/>
          </a:xfrm>
          <a:prstGeom prst="rect">
            <a:avLst/>
          </a:prstGeom>
          <a:solidFill>
            <a:srgbClr val="002060">
              <a:alpha val="5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5" name="Group 64">
            <a:extLst>
              <a:ext uri="{FF2B5EF4-FFF2-40B4-BE49-F238E27FC236}">
                <a16:creationId xmlns:a16="http://schemas.microsoft.com/office/drawing/2014/main" id="{941647B4-62B4-4B03-BF0A-9817933380D4}"/>
              </a:ext>
            </a:extLst>
          </p:cNvPr>
          <p:cNvGrpSpPr/>
          <p:nvPr/>
        </p:nvGrpSpPr>
        <p:grpSpPr>
          <a:xfrm>
            <a:off x="9337825" y="1874624"/>
            <a:ext cx="1648452" cy="3900225"/>
            <a:chOff x="9337825" y="1874624"/>
            <a:chExt cx="1648452" cy="3900225"/>
          </a:xfrm>
        </p:grpSpPr>
        <p:sp>
          <p:nvSpPr>
            <p:cNvPr id="16" name="Rectangle 15">
              <a:extLst>
                <a:ext uri="{FF2B5EF4-FFF2-40B4-BE49-F238E27FC236}">
                  <a16:creationId xmlns:a16="http://schemas.microsoft.com/office/drawing/2014/main" id="{BB0D511E-2A87-4B4E-B63F-D27D8F37DFD3}"/>
                </a:ext>
              </a:extLst>
            </p:cNvPr>
            <p:cNvSpPr/>
            <p:nvPr/>
          </p:nvSpPr>
          <p:spPr>
            <a:xfrm>
              <a:off x="10076689" y="1874624"/>
              <a:ext cx="454794" cy="454794"/>
            </a:xfrm>
            <a:prstGeom prst="rect">
              <a:avLst/>
            </a:prstGeom>
            <a:solidFill>
              <a:srgbClr val="002060">
                <a:alpha val="3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56A3396-CD12-40B2-92E2-0A90008EF200}"/>
                </a:ext>
              </a:extLst>
            </p:cNvPr>
            <p:cNvSpPr/>
            <p:nvPr/>
          </p:nvSpPr>
          <p:spPr>
            <a:xfrm>
              <a:off x="10425539" y="3004182"/>
              <a:ext cx="454794" cy="454794"/>
            </a:xfrm>
            <a:prstGeom prst="rect">
              <a:avLst/>
            </a:prstGeom>
            <a:solidFill>
              <a:srgbClr val="002060">
                <a:alpha val="3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13132C2-C10D-4DA1-AFA2-3E7E9A112029}"/>
                </a:ext>
              </a:extLst>
            </p:cNvPr>
            <p:cNvSpPr/>
            <p:nvPr/>
          </p:nvSpPr>
          <p:spPr>
            <a:xfrm>
              <a:off x="10531483" y="3861562"/>
              <a:ext cx="454794" cy="454794"/>
            </a:xfrm>
            <a:prstGeom prst="rect">
              <a:avLst/>
            </a:prstGeom>
            <a:solidFill>
              <a:srgbClr val="002060">
                <a:alpha val="3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ADA3871-F247-4F7A-BDE9-2D7321959272}"/>
                </a:ext>
              </a:extLst>
            </p:cNvPr>
            <p:cNvSpPr/>
            <p:nvPr/>
          </p:nvSpPr>
          <p:spPr>
            <a:xfrm>
              <a:off x="10076689" y="5320055"/>
              <a:ext cx="454794" cy="454794"/>
            </a:xfrm>
            <a:prstGeom prst="rect">
              <a:avLst/>
            </a:prstGeom>
            <a:solidFill>
              <a:srgbClr val="002060">
                <a:alpha val="3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Connector: Curved 21">
              <a:extLst>
                <a:ext uri="{FF2B5EF4-FFF2-40B4-BE49-F238E27FC236}">
                  <a16:creationId xmlns:a16="http://schemas.microsoft.com/office/drawing/2014/main" id="{274DAC06-42EC-44C0-A5D6-4E6B44D4335B}"/>
                </a:ext>
              </a:extLst>
            </p:cNvPr>
            <p:cNvCxnSpPr>
              <a:cxnSpLocks/>
              <a:endCxn id="16" idx="1"/>
            </p:cNvCxnSpPr>
            <p:nvPr/>
          </p:nvCxnSpPr>
          <p:spPr>
            <a:xfrm flipV="1">
              <a:off x="9337825" y="2102021"/>
              <a:ext cx="738864" cy="725232"/>
            </a:xfrm>
            <a:prstGeom prst="curvedConnector3">
              <a:avLst>
                <a:gd name="adj1" fmla="val 50000"/>
              </a:avLst>
            </a:prstGeom>
            <a:ln>
              <a:solidFill>
                <a:schemeClr val="tx1">
                  <a:lumMod val="50000"/>
                  <a:lumOff val="50000"/>
                </a:schemeClr>
              </a:solidFill>
              <a:headEnd type="triangle"/>
              <a:tailEnd type="stealth"/>
            </a:ln>
          </p:spPr>
          <p:style>
            <a:lnRef idx="1">
              <a:schemeClr val="dk1"/>
            </a:lnRef>
            <a:fillRef idx="0">
              <a:schemeClr val="dk1"/>
            </a:fillRef>
            <a:effectRef idx="0">
              <a:schemeClr val="dk1"/>
            </a:effectRef>
            <a:fontRef idx="minor">
              <a:schemeClr val="tx1"/>
            </a:fontRef>
          </p:style>
        </p:cxnSp>
        <p:cxnSp>
          <p:nvCxnSpPr>
            <p:cNvPr id="27" name="Connector: Curved 26">
              <a:extLst>
                <a:ext uri="{FF2B5EF4-FFF2-40B4-BE49-F238E27FC236}">
                  <a16:creationId xmlns:a16="http://schemas.microsoft.com/office/drawing/2014/main" id="{060D27AC-8BB4-4C11-8529-19F22F524343}"/>
                </a:ext>
              </a:extLst>
            </p:cNvPr>
            <p:cNvCxnSpPr>
              <a:cxnSpLocks/>
            </p:cNvCxnSpPr>
            <p:nvPr/>
          </p:nvCxnSpPr>
          <p:spPr>
            <a:xfrm>
              <a:off x="9337825" y="2827253"/>
              <a:ext cx="1087714" cy="404313"/>
            </a:xfrm>
            <a:prstGeom prst="curvedConnector3">
              <a:avLst>
                <a:gd name="adj1" fmla="val 50000"/>
              </a:avLst>
            </a:prstGeom>
            <a:ln>
              <a:solidFill>
                <a:schemeClr val="tx1">
                  <a:lumMod val="50000"/>
                  <a:lumOff val="50000"/>
                </a:schemeClr>
              </a:solidFill>
              <a:headEnd type="triangle"/>
              <a:tailEnd type="stealth"/>
            </a:ln>
          </p:spPr>
          <p:style>
            <a:lnRef idx="1">
              <a:schemeClr val="dk1"/>
            </a:lnRef>
            <a:fillRef idx="0">
              <a:schemeClr val="dk1"/>
            </a:fillRef>
            <a:effectRef idx="0">
              <a:schemeClr val="dk1"/>
            </a:effectRef>
            <a:fontRef idx="minor">
              <a:schemeClr val="tx1"/>
            </a:fontRef>
          </p:style>
        </p:cxnSp>
        <p:cxnSp>
          <p:nvCxnSpPr>
            <p:cNvPr id="30" name="Connector: Curved 29">
              <a:extLst>
                <a:ext uri="{FF2B5EF4-FFF2-40B4-BE49-F238E27FC236}">
                  <a16:creationId xmlns:a16="http://schemas.microsoft.com/office/drawing/2014/main" id="{977D3A23-4EB7-49AE-BB29-DE67FF8BC19C}"/>
                </a:ext>
              </a:extLst>
            </p:cNvPr>
            <p:cNvCxnSpPr>
              <a:cxnSpLocks/>
              <a:endCxn id="18" idx="1"/>
            </p:cNvCxnSpPr>
            <p:nvPr/>
          </p:nvCxnSpPr>
          <p:spPr>
            <a:xfrm>
              <a:off x="9337825" y="2827266"/>
              <a:ext cx="1193658" cy="1261693"/>
            </a:xfrm>
            <a:prstGeom prst="curvedConnector3">
              <a:avLst>
                <a:gd name="adj1" fmla="val 50000"/>
              </a:avLst>
            </a:prstGeom>
            <a:ln>
              <a:solidFill>
                <a:schemeClr val="tx1">
                  <a:lumMod val="50000"/>
                  <a:lumOff val="50000"/>
                </a:schemeClr>
              </a:solidFill>
              <a:headEnd type="triangle"/>
              <a:tailEnd type="stealth"/>
            </a:ln>
          </p:spPr>
          <p:style>
            <a:lnRef idx="1">
              <a:schemeClr val="dk1"/>
            </a:lnRef>
            <a:fillRef idx="0">
              <a:schemeClr val="dk1"/>
            </a:fillRef>
            <a:effectRef idx="0">
              <a:schemeClr val="dk1"/>
            </a:effectRef>
            <a:fontRef idx="minor">
              <a:schemeClr val="tx1"/>
            </a:fontRef>
          </p:style>
        </p:cxnSp>
        <p:cxnSp>
          <p:nvCxnSpPr>
            <p:cNvPr id="33" name="Connector: Curved 32">
              <a:extLst>
                <a:ext uri="{FF2B5EF4-FFF2-40B4-BE49-F238E27FC236}">
                  <a16:creationId xmlns:a16="http://schemas.microsoft.com/office/drawing/2014/main" id="{B47BA991-63B7-4A07-8494-D49240954260}"/>
                </a:ext>
              </a:extLst>
            </p:cNvPr>
            <p:cNvCxnSpPr>
              <a:cxnSpLocks/>
              <a:stCxn id="11" idx="3"/>
              <a:endCxn id="20" idx="1"/>
            </p:cNvCxnSpPr>
            <p:nvPr/>
          </p:nvCxnSpPr>
          <p:spPr>
            <a:xfrm>
              <a:off x="9337825" y="2828109"/>
              <a:ext cx="738864" cy="2719343"/>
            </a:xfrm>
            <a:prstGeom prst="curvedConnector3">
              <a:avLst>
                <a:gd name="adj1" fmla="val 50000"/>
              </a:avLst>
            </a:prstGeom>
            <a:ln>
              <a:solidFill>
                <a:schemeClr val="tx1">
                  <a:lumMod val="50000"/>
                  <a:lumOff val="50000"/>
                </a:schemeClr>
              </a:solidFill>
              <a:headEnd type="triangle"/>
              <a:tailEnd type="stealth"/>
            </a:ln>
          </p:spPr>
          <p:style>
            <a:lnRef idx="1">
              <a:schemeClr val="dk1"/>
            </a:lnRef>
            <a:fillRef idx="0">
              <a:schemeClr val="dk1"/>
            </a:fillRef>
            <a:effectRef idx="0">
              <a:schemeClr val="dk1"/>
            </a:effectRef>
            <a:fontRef idx="minor">
              <a:schemeClr val="tx1"/>
            </a:fontRef>
          </p:style>
        </p:cxnSp>
      </p:grpSp>
      <p:grpSp>
        <p:nvGrpSpPr>
          <p:cNvPr id="66" name="Group 65">
            <a:extLst>
              <a:ext uri="{FF2B5EF4-FFF2-40B4-BE49-F238E27FC236}">
                <a16:creationId xmlns:a16="http://schemas.microsoft.com/office/drawing/2014/main" id="{E9EB00B2-F008-47B1-9FE2-A0A8F21FD0F9}"/>
              </a:ext>
            </a:extLst>
          </p:cNvPr>
          <p:cNvGrpSpPr/>
          <p:nvPr/>
        </p:nvGrpSpPr>
        <p:grpSpPr>
          <a:xfrm>
            <a:off x="10076689" y="2102009"/>
            <a:ext cx="454794" cy="3445444"/>
            <a:chOff x="10076689" y="2102009"/>
            <a:chExt cx="454794" cy="3445444"/>
          </a:xfrm>
        </p:grpSpPr>
        <p:cxnSp>
          <p:nvCxnSpPr>
            <p:cNvPr id="39" name="Connector: Curved 38">
              <a:extLst>
                <a:ext uri="{FF2B5EF4-FFF2-40B4-BE49-F238E27FC236}">
                  <a16:creationId xmlns:a16="http://schemas.microsoft.com/office/drawing/2014/main" id="{ACFCF222-419F-48E2-8D96-139B35932E81}"/>
                </a:ext>
              </a:extLst>
            </p:cNvPr>
            <p:cNvCxnSpPr>
              <a:cxnSpLocks/>
            </p:cNvCxnSpPr>
            <p:nvPr/>
          </p:nvCxnSpPr>
          <p:spPr>
            <a:xfrm rot="10800000">
              <a:off x="10076689" y="2102009"/>
              <a:ext cx="348850" cy="1129558"/>
            </a:xfrm>
            <a:prstGeom prst="curvedConnector3">
              <a:avLst>
                <a:gd name="adj1" fmla="val 165530"/>
              </a:avLst>
            </a:prstGeom>
            <a:ln>
              <a:solidFill>
                <a:schemeClr val="tx1">
                  <a:lumMod val="50000"/>
                  <a:lumOff val="50000"/>
                </a:schemeClr>
              </a:solidFill>
              <a:headEnd type="triangle"/>
              <a:tailEnd type="stealth"/>
            </a:ln>
          </p:spPr>
          <p:style>
            <a:lnRef idx="1">
              <a:schemeClr val="dk1"/>
            </a:lnRef>
            <a:fillRef idx="0">
              <a:schemeClr val="dk1"/>
            </a:fillRef>
            <a:effectRef idx="0">
              <a:schemeClr val="dk1"/>
            </a:effectRef>
            <a:fontRef idx="minor">
              <a:schemeClr val="tx1"/>
            </a:fontRef>
          </p:style>
        </p:cxnSp>
        <p:cxnSp>
          <p:nvCxnSpPr>
            <p:cNvPr id="44" name="Connector: Curved 43">
              <a:extLst>
                <a:ext uri="{FF2B5EF4-FFF2-40B4-BE49-F238E27FC236}">
                  <a16:creationId xmlns:a16="http://schemas.microsoft.com/office/drawing/2014/main" id="{6AC9D08D-728D-4F16-9CD2-885A58F20614}"/>
                </a:ext>
              </a:extLst>
            </p:cNvPr>
            <p:cNvCxnSpPr>
              <a:cxnSpLocks/>
            </p:cNvCxnSpPr>
            <p:nvPr/>
          </p:nvCxnSpPr>
          <p:spPr>
            <a:xfrm rot="10800000">
              <a:off x="10425539" y="3231567"/>
              <a:ext cx="105944" cy="857380"/>
            </a:xfrm>
            <a:prstGeom prst="curvedConnector3">
              <a:avLst>
                <a:gd name="adj1" fmla="val 315774"/>
              </a:avLst>
            </a:prstGeom>
            <a:ln>
              <a:solidFill>
                <a:schemeClr val="tx1">
                  <a:lumMod val="50000"/>
                  <a:lumOff val="50000"/>
                </a:schemeClr>
              </a:solidFill>
              <a:headEnd type="triangle"/>
              <a:tailEnd type="stealth"/>
            </a:ln>
          </p:spPr>
          <p:style>
            <a:lnRef idx="1">
              <a:schemeClr val="dk1"/>
            </a:lnRef>
            <a:fillRef idx="0">
              <a:schemeClr val="dk1"/>
            </a:fillRef>
            <a:effectRef idx="0">
              <a:schemeClr val="dk1"/>
            </a:effectRef>
            <a:fontRef idx="minor">
              <a:schemeClr val="tx1"/>
            </a:fontRef>
          </p:style>
        </p:cxnSp>
        <p:cxnSp>
          <p:nvCxnSpPr>
            <p:cNvPr id="47" name="Connector: Curved 46">
              <a:extLst>
                <a:ext uri="{FF2B5EF4-FFF2-40B4-BE49-F238E27FC236}">
                  <a16:creationId xmlns:a16="http://schemas.microsoft.com/office/drawing/2014/main" id="{6E6E323F-179F-4A59-AB71-86ECE376FD2A}"/>
                </a:ext>
              </a:extLst>
            </p:cNvPr>
            <p:cNvCxnSpPr>
              <a:cxnSpLocks/>
              <a:stCxn id="20" idx="1"/>
              <a:endCxn id="18" idx="1"/>
            </p:cNvCxnSpPr>
            <p:nvPr/>
          </p:nvCxnSpPr>
          <p:spPr>
            <a:xfrm rot="10800000" flipH="1">
              <a:off x="10076689" y="4088960"/>
              <a:ext cx="454794" cy="1458493"/>
            </a:xfrm>
            <a:prstGeom prst="curvedConnector3">
              <a:avLst>
                <a:gd name="adj1" fmla="val -50265"/>
              </a:avLst>
            </a:prstGeom>
            <a:ln>
              <a:solidFill>
                <a:schemeClr val="tx1">
                  <a:lumMod val="50000"/>
                  <a:lumOff val="50000"/>
                </a:schemeClr>
              </a:solidFill>
              <a:headEnd type="triangle"/>
              <a:tailEnd type="stealth"/>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807741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group of people in a garden&#10;&#10;Description automatically generated with medium confidence">
            <a:extLst>
              <a:ext uri="{FF2B5EF4-FFF2-40B4-BE49-F238E27FC236}">
                <a16:creationId xmlns:a16="http://schemas.microsoft.com/office/drawing/2014/main" id="{942C20B6-1E8E-4B3F-98FE-83E0A4CA8637}"/>
              </a:ext>
            </a:extLst>
          </p:cNvPr>
          <p:cNvPicPr>
            <a:picLocks noChangeAspect="1"/>
          </p:cNvPicPr>
          <p:nvPr/>
        </p:nvPicPr>
        <p:blipFill rotWithShape="1">
          <a:blip r:embed="rId3">
            <a:alphaModFix amt="5000"/>
            <a:extLst>
              <a:ext uri="{28A0092B-C50C-407E-A947-70E740481C1C}">
                <a14:useLocalDpi xmlns:a14="http://schemas.microsoft.com/office/drawing/2010/main" val="0"/>
              </a:ext>
            </a:extLst>
          </a:blip>
          <a:srcRect t="13369" b="1404"/>
          <a:stretch/>
        </p:blipFill>
        <p:spPr>
          <a:xfrm>
            <a:off x="20" y="0"/>
            <a:ext cx="12191980" cy="6857989"/>
          </a:xfrm>
          <a:prstGeom prst="rect">
            <a:avLst/>
          </a:prstGeom>
        </p:spPr>
      </p:pic>
      <p:sp>
        <p:nvSpPr>
          <p:cNvPr id="2" name="Title 1">
            <a:extLst>
              <a:ext uri="{FF2B5EF4-FFF2-40B4-BE49-F238E27FC236}">
                <a16:creationId xmlns:a16="http://schemas.microsoft.com/office/drawing/2014/main" id="{68FB4F2F-22D3-451A-A77F-369109F3F9CF}"/>
              </a:ext>
            </a:extLst>
          </p:cNvPr>
          <p:cNvSpPr>
            <a:spLocks noGrp="1"/>
          </p:cNvSpPr>
          <p:nvPr>
            <p:ph type="title"/>
          </p:nvPr>
        </p:nvSpPr>
        <p:spPr>
          <a:xfrm>
            <a:off x="1069848" y="369608"/>
            <a:ext cx="10058400" cy="1609344"/>
          </a:xfrm>
        </p:spPr>
        <p:txBody>
          <a:bodyPr/>
          <a:lstStyle/>
          <a:p>
            <a:r>
              <a:rPr lang="en-US" dirty="0">
                <a:solidFill>
                  <a:schemeClr val="bg1">
                    <a:lumMod val="65000"/>
                  </a:schemeClr>
                </a:solidFill>
              </a:rPr>
              <a:t>Complementary </a:t>
            </a:r>
            <a:r>
              <a:rPr lang="en-US" dirty="0">
                <a:solidFill>
                  <a:schemeClr val="accent5">
                    <a:lumMod val="50000"/>
                  </a:schemeClr>
                </a:solidFill>
              </a:rPr>
              <a:t>APPROACHES </a:t>
            </a:r>
            <a:r>
              <a:rPr lang="en-US" dirty="0">
                <a:solidFill>
                  <a:srgbClr val="B7B6B6"/>
                </a:solidFill>
              </a:rPr>
              <a:t>AND</a:t>
            </a:r>
            <a:r>
              <a:rPr lang="en-US" dirty="0">
                <a:solidFill>
                  <a:schemeClr val="accent5">
                    <a:lumMod val="50000"/>
                  </a:schemeClr>
                </a:solidFill>
              </a:rPr>
              <a:t> capacities</a:t>
            </a:r>
            <a:endParaRPr lang="en-US" dirty="0">
              <a:solidFill>
                <a:srgbClr val="494142"/>
              </a:solidFill>
            </a:endParaRPr>
          </a:p>
        </p:txBody>
      </p:sp>
      <p:sp>
        <p:nvSpPr>
          <p:cNvPr id="3" name="Text Placeholder 2">
            <a:extLst>
              <a:ext uri="{FF2B5EF4-FFF2-40B4-BE49-F238E27FC236}">
                <a16:creationId xmlns:a16="http://schemas.microsoft.com/office/drawing/2014/main" id="{DE3404F2-BAA7-4380-86C2-6DB03CFF7FC6}"/>
              </a:ext>
            </a:extLst>
          </p:cNvPr>
          <p:cNvSpPr>
            <a:spLocks noGrp="1"/>
          </p:cNvSpPr>
          <p:nvPr>
            <p:ph type="body" idx="1"/>
          </p:nvPr>
        </p:nvSpPr>
        <p:spPr>
          <a:xfrm>
            <a:off x="1066800" y="2010234"/>
            <a:ext cx="4754880" cy="640080"/>
          </a:xfrm>
        </p:spPr>
        <p:txBody>
          <a:bodyPr/>
          <a:lstStyle/>
          <a:p>
            <a:r>
              <a:rPr lang="en-US" dirty="0"/>
              <a:t>CCDPH</a:t>
            </a:r>
          </a:p>
        </p:txBody>
      </p:sp>
      <p:sp>
        <p:nvSpPr>
          <p:cNvPr id="5" name="Text Placeholder 4">
            <a:extLst>
              <a:ext uri="{FF2B5EF4-FFF2-40B4-BE49-F238E27FC236}">
                <a16:creationId xmlns:a16="http://schemas.microsoft.com/office/drawing/2014/main" id="{36F6FCF4-1BBB-4094-B329-5AD32D39EB94}"/>
              </a:ext>
            </a:extLst>
          </p:cNvPr>
          <p:cNvSpPr>
            <a:spLocks noGrp="1"/>
          </p:cNvSpPr>
          <p:nvPr>
            <p:ph type="body" sz="quarter" idx="3"/>
          </p:nvPr>
        </p:nvSpPr>
        <p:spPr>
          <a:xfrm>
            <a:off x="6364224" y="2048735"/>
            <a:ext cx="4754880" cy="640080"/>
          </a:xfrm>
        </p:spPr>
        <p:txBody>
          <a:bodyPr/>
          <a:lstStyle/>
          <a:p>
            <a:r>
              <a:rPr lang="en-US" dirty="0"/>
              <a:t>PP4H</a:t>
            </a:r>
          </a:p>
        </p:txBody>
      </p:sp>
      <p:sp>
        <p:nvSpPr>
          <p:cNvPr id="9" name="TextBox 8">
            <a:extLst>
              <a:ext uri="{FF2B5EF4-FFF2-40B4-BE49-F238E27FC236}">
                <a16:creationId xmlns:a16="http://schemas.microsoft.com/office/drawing/2014/main" id="{403BA7FD-BBAB-4DA9-8D33-2B51BBF273C6}"/>
              </a:ext>
            </a:extLst>
          </p:cNvPr>
          <p:cNvSpPr txBox="1"/>
          <p:nvPr/>
        </p:nvSpPr>
        <p:spPr>
          <a:xfrm>
            <a:off x="1051562" y="2460493"/>
            <a:ext cx="4751833" cy="4247317"/>
          </a:xfrm>
          <a:prstGeom prst="rect">
            <a:avLst/>
          </a:prstGeom>
          <a:noFill/>
        </p:spPr>
        <p:txBody>
          <a:bodyPr wrap="square" rtlCol="0">
            <a:spAutoFit/>
          </a:bodyPr>
          <a:lstStyle/>
          <a:p>
            <a:r>
              <a:rPr lang="en-US" i="1" dirty="0"/>
              <a:t>Employs a network approach that brings together residents, partners and resources to address issues facing communities. </a:t>
            </a:r>
          </a:p>
          <a:p>
            <a:endParaRPr lang="en-US" i="1" dirty="0"/>
          </a:p>
          <a:p>
            <a:r>
              <a:rPr lang="en-US" i="1" dirty="0"/>
              <a:t>Because of all the epidemiological information CCDPG gathers and analyzes, it is a major source of information about the priority health needs throughout suburban Cook County. </a:t>
            </a:r>
          </a:p>
          <a:p>
            <a:endParaRPr lang="en-US" i="1" dirty="0"/>
          </a:p>
          <a:p>
            <a:r>
              <a:rPr lang="en-US" i="1" dirty="0"/>
              <a:t>This information helps partners and the public, plan for and address emerging health threats, and promote healthy living through awareness, education, programs and community development.</a:t>
            </a:r>
          </a:p>
        </p:txBody>
      </p:sp>
      <p:sp>
        <p:nvSpPr>
          <p:cNvPr id="10" name="TextBox 9">
            <a:extLst>
              <a:ext uri="{FF2B5EF4-FFF2-40B4-BE49-F238E27FC236}">
                <a16:creationId xmlns:a16="http://schemas.microsoft.com/office/drawing/2014/main" id="{7FAEF6AE-E5D5-4F55-92EF-62B6D20DBAC5}"/>
              </a:ext>
            </a:extLst>
          </p:cNvPr>
          <p:cNvSpPr txBox="1"/>
          <p:nvPr/>
        </p:nvSpPr>
        <p:spPr>
          <a:xfrm>
            <a:off x="6352033" y="2498994"/>
            <a:ext cx="4751833" cy="3970318"/>
          </a:xfrm>
          <a:prstGeom prst="rect">
            <a:avLst/>
          </a:prstGeom>
          <a:noFill/>
        </p:spPr>
        <p:txBody>
          <a:bodyPr wrap="square" rtlCol="0">
            <a:spAutoFit/>
          </a:bodyPr>
          <a:lstStyle/>
          <a:p>
            <a:r>
              <a:rPr lang="en-US" i="1" dirty="0"/>
              <a:t>Works collaboratively to implement policy, systems, and environmental change strategies that promote racial, social, and economic equity within Proviso Township.</a:t>
            </a:r>
          </a:p>
          <a:p>
            <a:endParaRPr lang="en-US" i="1" dirty="0"/>
          </a:p>
          <a:p>
            <a:r>
              <a:rPr lang="en-US" i="1" dirty="0"/>
              <a:t>Transforms communities through shared leadership and power, innovation and social enterprise and leveraging resources and assets.</a:t>
            </a:r>
          </a:p>
          <a:p>
            <a:endParaRPr lang="en-US" i="1" dirty="0"/>
          </a:p>
          <a:p>
            <a:r>
              <a:rPr lang="en-US" i="1" dirty="0"/>
              <a:t>Envisions a community that encourages and supports healthy eating, active living, and economic opportunity where we live, work and play.</a:t>
            </a:r>
          </a:p>
        </p:txBody>
      </p:sp>
    </p:spTree>
    <p:extLst>
      <p:ext uri="{BB962C8B-B14F-4D97-AF65-F5344CB8AC3E}">
        <p14:creationId xmlns:p14="http://schemas.microsoft.com/office/powerpoint/2010/main" val="909699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53DCEB2-8CCD-4FA8-984D-EF2742D12CE1}"/>
              </a:ext>
            </a:extLst>
          </p:cNvPr>
          <p:cNvPicPr>
            <a:picLocks noChangeAspect="1"/>
          </p:cNvPicPr>
          <p:nvPr/>
        </p:nvPicPr>
        <p:blipFill>
          <a:blip r:embed="rId3"/>
          <a:stretch>
            <a:fillRect/>
          </a:stretch>
        </p:blipFill>
        <p:spPr>
          <a:xfrm>
            <a:off x="1148229" y="2481477"/>
            <a:ext cx="9980017" cy="3182388"/>
          </a:xfrm>
          <a:prstGeom prst="rect">
            <a:avLst/>
          </a:prstGeom>
        </p:spPr>
      </p:pic>
      <p:pic>
        <p:nvPicPr>
          <p:cNvPr id="13" name="Picture 12" descr="A group of people in a garden&#10;&#10;Description automatically generated with medium confidence">
            <a:extLst>
              <a:ext uri="{FF2B5EF4-FFF2-40B4-BE49-F238E27FC236}">
                <a16:creationId xmlns:a16="http://schemas.microsoft.com/office/drawing/2014/main" id="{942C20B6-1E8E-4B3F-98FE-83E0A4CA8637}"/>
              </a:ext>
            </a:extLst>
          </p:cNvPr>
          <p:cNvPicPr>
            <a:picLocks noChangeAspect="1"/>
          </p:cNvPicPr>
          <p:nvPr/>
        </p:nvPicPr>
        <p:blipFill rotWithShape="1">
          <a:blip r:embed="rId4">
            <a:alphaModFix amt="5000"/>
            <a:extLst>
              <a:ext uri="{28A0092B-C50C-407E-A947-70E740481C1C}">
                <a14:useLocalDpi xmlns:a14="http://schemas.microsoft.com/office/drawing/2010/main" val="0"/>
              </a:ext>
            </a:extLst>
          </a:blip>
          <a:srcRect t="13369" b="1404"/>
          <a:stretch/>
        </p:blipFill>
        <p:spPr>
          <a:xfrm>
            <a:off x="20" y="0"/>
            <a:ext cx="12191980" cy="6857989"/>
          </a:xfrm>
          <a:prstGeom prst="rect">
            <a:avLst/>
          </a:prstGeom>
        </p:spPr>
      </p:pic>
      <p:sp>
        <p:nvSpPr>
          <p:cNvPr id="2" name="Title 1">
            <a:extLst>
              <a:ext uri="{FF2B5EF4-FFF2-40B4-BE49-F238E27FC236}">
                <a16:creationId xmlns:a16="http://schemas.microsoft.com/office/drawing/2014/main" id="{68FB4F2F-22D3-451A-A77F-369109F3F9CF}"/>
              </a:ext>
            </a:extLst>
          </p:cNvPr>
          <p:cNvSpPr>
            <a:spLocks noGrp="1"/>
          </p:cNvSpPr>
          <p:nvPr>
            <p:ph type="title"/>
          </p:nvPr>
        </p:nvSpPr>
        <p:spPr>
          <a:xfrm>
            <a:off x="1069848" y="369608"/>
            <a:ext cx="10058400" cy="1609344"/>
          </a:xfrm>
        </p:spPr>
        <p:txBody>
          <a:bodyPr/>
          <a:lstStyle/>
          <a:p>
            <a:r>
              <a:rPr lang="en-US" dirty="0">
                <a:solidFill>
                  <a:schemeClr val="bg1">
                    <a:lumMod val="65000"/>
                  </a:schemeClr>
                </a:solidFill>
              </a:rPr>
              <a:t>Project</a:t>
            </a:r>
            <a:r>
              <a:rPr lang="en-US" dirty="0">
                <a:solidFill>
                  <a:srgbClr val="494142"/>
                </a:solidFill>
              </a:rPr>
              <a:t> BACKGROUND/TIMELINE</a:t>
            </a:r>
          </a:p>
        </p:txBody>
      </p:sp>
      <p:grpSp>
        <p:nvGrpSpPr>
          <p:cNvPr id="7" name="Group 6">
            <a:extLst>
              <a:ext uri="{FF2B5EF4-FFF2-40B4-BE49-F238E27FC236}">
                <a16:creationId xmlns:a16="http://schemas.microsoft.com/office/drawing/2014/main" id="{98094CF5-8A91-4FF4-B351-F613C38D78B9}"/>
              </a:ext>
            </a:extLst>
          </p:cNvPr>
          <p:cNvGrpSpPr/>
          <p:nvPr/>
        </p:nvGrpSpPr>
        <p:grpSpPr>
          <a:xfrm>
            <a:off x="2074334" y="2142068"/>
            <a:ext cx="3064934" cy="3533990"/>
            <a:chOff x="2074334" y="1761066"/>
            <a:chExt cx="3064934" cy="3533990"/>
          </a:xfrm>
        </p:grpSpPr>
        <p:sp>
          <p:nvSpPr>
            <p:cNvPr id="4" name="Rectangle 3">
              <a:extLst>
                <a:ext uri="{FF2B5EF4-FFF2-40B4-BE49-F238E27FC236}">
                  <a16:creationId xmlns:a16="http://schemas.microsoft.com/office/drawing/2014/main" id="{CBE9F441-B63C-475E-B879-FE2619D84832}"/>
                </a:ext>
              </a:extLst>
            </p:cNvPr>
            <p:cNvSpPr/>
            <p:nvPr/>
          </p:nvSpPr>
          <p:spPr>
            <a:xfrm>
              <a:off x="2074334" y="2088283"/>
              <a:ext cx="3064934" cy="3206773"/>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7CEB5F3-5947-49E0-816A-CE80322AD32E}"/>
                </a:ext>
              </a:extLst>
            </p:cNvPr>
            <p:cNvSpPr txBox="1"/>
            <p:nvPr/>
          </p:nvSpPr>
          <p:spPr>
            <a:xfrm>
              <a:off x="2074334" y="1761066"/>
              <a:ext cx="3064934" cy="307777"/>
            </a:xfrm>
            <a:prstGeom prst="rect">
              <a:avLst/>
            </a:prstGeom>
            <a:noFill/>
          </p:spPr>
          <p:txBody>
            <a:bodyPr wrap="square">
              <a:spAutoFit/>
            </a:bodyPr>
            <a:lstStyle/>
            <a:p>
              <a:pPr marL="0" marR="0" algn="ctr">
                <a:spcBef>
                  <a:spcPts val="0"/>
                </a:spcBef>
                <a:spcAft>
                  <a:spcPts val="0"/>
                </a:spcAft>
              </a:pPr>
              <a:r>
                <a:rPr lang="en-US" sz="1400" dirty="0">
                  <a:solidFill>
                    <a:schemeClr val="accent2">
                      <a:lumMod val="60000"/>
                      <a:lumOff val="40000"/>
                    </a:schemeClr>
                  </a:solidFill>
                  <a:effectLst/>
                  <a:ea typeface="Calibri" panose="020F0502020204030204" pitchFamily="34" charset="0"/>
                </a:rPr>
                <a:t>Leveraging </a:t>
              </a:r>
              <a:r>
                <a:rPr lang="en-US" sz="1400" dirty="0">
                  <a:solidFill>
                    <a:schemeClr val="accent2">
                      <a:lumMod val="60000"/>
                      <a:lumOff val="40000"/>
                    </a:schemeClr>
                  </a:solidFill>
                  <a:ea typeface="Calibri" panose="020F0502020204030204" pitchFamily="34" charset="0"/>
                </a:rPr>
                <a:t>a</a:t>
              </a:r>
              <a:r>
                <a:rPr lang="en-US" sz="1400" dirty="0">
                  <a:solidFill>
                    <a:schemeClr val="accent2">
                      <a:lumMod val="60000"/>
                      <a:lumOff val="40000"/>
                    </a:schemeClr>
                  </a:solidFill>
                  <a:effectLst/>
                  <a:ea typeface="Calibri" panose="020F0502020204030204" pitchFamily="34" charset="0"/>
                </a:rPr>
                <a:t>ssets on a local scale</a:t>
              </a:r>
            </a:p>
          </p:txBody>
        </p:sp>
      </p:grpSp>
      <p:grpSp>
        <p:nvGrpSpPr>
          <p:cNvPr id="8" name="Group 7">
            <a:extLst>
              <a:ext uri="{FF2B5EF4-FFF2-40B4-BE49-F238E27FC236}">
                <a16:creationId xmlns:a16="http://schemas.microsoft.com/office/drawing/2014/main" id="{ADEE0E05-A09D-4ED4-8394-B18AF757E900}"/>
              </a:ext>
            </a:extLst>
          </p:cNvPr>
          <p:cNvGrpSpPr/>
          <p:nvPr/>
        </p:nvGrpSpPr>
        <p:grpSpPr>
          <a:xfrm>
            <a:off x="5139266" y="2142069"/>
            <a:ext cx="5049763" cy="3533989"/>
            <a:chOff x="5139266" y="2142069"/>
            <a:chExt cx="5988981" cy="3533989"/>
          </a:xfrm>
        </p:grpSpPr>
        <p:sp>
          <p:nvSpPr>
            <p:cNvPr id="11" name="Rectangle 10">
              <a:extLst>
                <a:ext uri="{FF2B5EF4-FFF2-40B4-BE49-F238E27FC236}">
                  <a16:creationId xmlns:a16="http://schemas.microsoft.com/office/drawing/2014/main" id="{B0764872-08AA-47FE-996C-8730DB3BC880}"/>
                </a:ext>
              </a:extLst>
            </p:cNvPr>
            <p:cNvSpPr/>
            <p:nvPr/>
          </p:nvSpPr>
          <p:spPr>
            <a:xfrm>
              <a:off x="5139266" y="2469285"/>
              <a:ext cx="5988981" cy="3206773"/>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41624A1-FF7A-4264-A4C5-0E1A34A4FA67}"/>
                </a:ext>
              </a:extLst>
            </p:cNvPr>
            <p:cNvSpPr txBox="1"/>
            <p:nvPr/>
          </p:nvSpPr>
          <p:spPr>
            <a:xfrm>
              <a:off x="5139267" y="2142069"/>
              <a:ext cx="5988979" cy="307777"/>
            </a:xfrm>
            <a:prstGeom prst="rect">
              <a:avLst/>
            </a:prstGeom>
            <a:noFill/>
          </p:spPr>
          <p:txBody>
            <a:bodyPr wrap="square">
              <a:spAutoFit/>
            </a:bodyPr>
            <a:lstStyle/>
            <a:p>
              <a:pPr marL="0" marR="0" algn="ctr">
                <a:spcBef>
                  <a:spcPts val="0"/>
                </a:spcBef>
                <a:spcAft>
                  <a:spcPts val="0"/>
                </a:spcAft>
              </a:pPr>
              <a:r>
                <a:rPr lang="en-US" sz="1400" dirty="0">
                  <a:solidFill>
                    <a:schemeClr val="accent2">
                      <a:lumMod val="50000"/>
                    </a:schemeClr>
                  </a:solidFill>
                  <a:effectLst/>
                  <a:ea typeface="Calibri" panose="020F0502020204030204" pitchFamily="34" charset="0"/>
                </a:rPr>
                <a:t>Leveraging </a:t>
              </a:r>
              <a:r>
                <a:rPr lang="en-US" sz="1400" dirty="0">
                  <a:solidFill>
                    <a:schemeClr val="accent2">
                      <a:lumMod val="50000"/>
                    </a:schemeClr>
                  </a:solidFill>
                  <a:ea typeface="Calibri" panose="020F0502020204030204" pitchFamily="34" charset="0"/>
                </a:rPr>
                <a:t>a</a:t>
              </a:r>
              <a:r>
                <a:rPr lang="en-US" sz="1400" dirty="0">
                  <a:solidFill>
                    <a:schemeClr val="accent2">
                      <a:lumMod val="50000"/>
                    </a:schemeClr>
                  </a:solidFill>
                  <a:effectLst/>
                  <a:ea typeface="Calibri" panose="020F0502020204030204" pitchFamily="34" charset="0"/>
                </a:rPr>
                <a:t>ssets on a national scale</a:t>
              </a:r>
            </a:p>
          </p:txBody>
        </p:sp>
      </p:grpSp>
    </p:spTree>
    <p:extLst>
      <p:ext uri="{BB962C8B-B14F-4D97-AF65-F5344CB8AC3E}">
        <p14:creationId xmlns:p14="http://schemas.microsoft.com/office/powerpoint/2010/main" val="1285141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group of people in a garden&#10;&#10;Description automatically generated with medium confidence">
            <a:extLst>
              <a:ext uri="{FF2B5EF4-FFF2-40B4-BE49-F238E27FC236}">
                <a16:creationId xmlns:a16="http://schemas.microsoft.com/office/drawing/2014/main" id="{942C20B6-1E8E-4B3F-98FE-83E0A4CA8637}"/>
              </a:ext>
            </a:extLst>
          </p:cNvPr>
          <p:cNvPicPr>
            <a:picLocks noChangeAspect="1"/>
          </p:cNvPicPr>
          <p:nvPr/>
        </p:nvPicPr>
        <p:blipFill rotWithShape="1">
          <a:blip r:embed="rId2">
            <a:alphaModFix amt="5000"/>
            <a:extLst>
              <a:ext uri="{28A0092B-C50C-407E-A947-70E740481C1C}">
                <a14:useLocalDpi xmlns:a14="http://schemas.microsoft.com/office/drawing/2010/main" val="0"/>
              </a:ext>
            </a:extLst>
          </a:blip>
          <a:srcRect t="13369" b="1404"/>
          <a:stretch/>
        </p:blipFill>
        <p:spPr>
          <a:xfrm>
            <a:off x="20" y="0"/>
            <a:ext cx="12191980" cy="6857989"/>
          </a:xfrm>
          <a:prstGeom prst="rect">
            <a:avLst/>
          </a:prstGeom>
        </p:spPr>
      </p:pic>
      <p:sp>
        <p:nvSpPr>
          <p:cNvPr id="2" name="Title 1">
            <a:extLst>
              <a:ext uri="{FF2B5EF4-FFF2-40B4-BE49-F238E27FC236}">
                <a16:creationId xmlns:a16="http://schemas.microsoft.com/office/drawing/2014/main" id="{68FB4F2F-22D3-451A-A77F-369109F3F9CF}"/>
              </a:ext>
            </a:extLst>
          </p:cNvPr>
          <p:cNvSpPr>
            <a:spLocks noGrp="1"/>
          </p:cNvSpPr>
          <p:nvPr>
            <p:ph type="title"/>
          </p:nvPr>
        </p:nvSpPr>
        <p:spPr>
          <a:xfrm>
            <a:off x="483440" y="606677"/>
            <a:ext cx="3989169" cy="1609344"/>
          </a:xfrm>
        </p:spPr>
        <p:txBody>
          <a:bodyPr>
            <a:normAutofit fontScale="90000"/>
          </a:bodyPr>
          <a:lstStyle/>
          <a:p>
            <a:r>
              <a:rPr lang="en-US" dirty="0">
                <a:solidFill>
                  <a:srgbClr val="494142"/>
                </a:solidFill>
              </a:rPr>
              <a:t>Diabetes </a:t>
            </a:r>
            <a:r>
              <a:rPr lang="en-US" dirty="0">
                <a:solidFill>
                  <a:schemeClr val="bg1">
                    <a:lumMod val="65000"/>
                  </a:schemeClr>
                </a:solidFill>
              </a:rPr>
              <a:t>Prevalence Estimates</a:t>
            </a:r>
            <a:br>
              <a:rPr lang="en-US" dirty="0">
                <a:solidFill>
                  <a:schemeClr val="bg1">
                    <a:lumMod val="65000"/>
                  </a:schemeClr>
                </a:solidFill>
              </a:rPr>
            </a:br>
            <a:endParaRPr lang="en-US" dirty="0">
              <a:solidFill>
                <a:schemeClr val="bg1">
                  <a:lumMod val="65000"/>
                </a:schemeClr>
              </a:solidFill>
            </a:endParaRPr>
          </a:p>
        </p:txBody>
      </p:sp>
      <p:pic>
        <p:nvPicPr>
          <p:cNvPr id="6" name="Picture 5" descr="Map&#10;&#10;Description automatically generated">
            <a:extLst>
              <a:ext uri="{FF2B5EF4-FFF2-40B4-BE49-F238E27FC236}">
                <a16:creationId xmlns:a16="http://schemas.microsoft.com/office/drawing/2014/main" id="{EB104D7B-5007-45E9-872E-1F51B54EB1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0"/>
            <a:ext cx="6858000" cy="6858000"/>
          </a:xfrm>
          <a:prstGeom prst="rect">
            <a:avLst/>
          </a:prstGeom>
          <a:ln>
            <a:solidFill>
              <a:schemeClr val="bg1">
                <a:lumMod val="50000"/>
              </a:schemeClr>
            </a:solidFill>
          </a:ln>
        </p:spPr>
      </p:pic>
      <p:sp>
        <p:nvSpPr>
          <p:cNvPr id="7" name="TextBox 6">
            <a:extLst>
              <a:ext uri="{FF2B5EF4-FFF2-40B4-BE49-F238E27FC236}">
                <a16:creationId xmlns:a16="http://schemas.microsoft.com/office/drawing/2014/main" id="{047B07FA-C5A0-4206-B6B8-4C04D7AAA7A7}"/>
              </a:ext>
            </a:extLst>
          </p:cNvPr>
          <p:cNvSpPr txBox="1"/>
          <p:nvPr/>
        </p:nvSpPr>
        <p:spPr>
          <a:xfrm>
            <a:off x="483440" y="3100407"/>
            <a:ext cx="4555699" cy="2031325"/>
          </a:xfrm>
          <a:prstGeom prst="rect">
            <a:avLst/>
          </a:prstGeom>
          <a:noFill/>
        </p:spPr>
        <p:txBody>
          <a:bodyPr wrap="square" rtlCol="0">
            <a:spAutoFit/>
          </a:bodyPr>
          <a:lstStyle/>
          <a:p>
            <a:r>
              <a:rPr lang="en-US" dirty="0">
                <a:solidFill>
                  <a:schemeClr val="bg1">
                    <a:lumMod val="50000"/>
                  </a:schemeClr>
                </a:solidFill>
              </a:rPr>
              <a:t>This figure shows diabetes prevalence by census tract using modeled estimates from the CDC’s PLACES dataset (2020).</a:t>
            </a:r>
          </a:p>
          <a:p>
            <a:endParaRPr lang="en-US" dirty="0">
              <a:solidFill>
                <a:schemeClr val="bg1">
                  <a:lumMod val="50000"/>
                </a:schemeClr>
              </a:solidFill>
            </a:endParaRPr>
          </a:p>
          <a:p>
            <a:r>
              <a:rPr lang="en-US" dirty="0">
                <a:solidFill>
                  <a:schemeClr val="bg1">
                    <a:lumMod val="50000"/>
                  </a:schemeClr>
                </a:solidFill>
              </a:rPr>
              <a:t>Areas represented in dark blue indicate communities experiencing higher levels of inequity.</a:t>
            </a:r>
          </a:p>
        </p:txBody>
      </p:sp>
      <p:sp>
        <p:nvSpPr>
          <p:cNvPr id="8" name="TextBox 7">
            <a:extLst>
              <a:ext uri="{FF2B5EF4-FFF2-40B4-BE49-F238E27FC236}">
                <a16:creationId xmlns:a16="http://schemas.microsoft.com/office/drawing/2014/main" id="{DA4F00B9-379D-434C-9565-2AD5950584A2}"/>
              </a:ext>
            </a:extLst>
          </p:cNvPr>
          <p:cNvSpPr txBox="1"/>
          <p:nvPr/>
        </p:nvSpPr>
        <p:spPr>
          <a:xfrm>
            <a:off x="7917180" y="5945628"/>
            <a:ext cx="1395248" cy="415498"/>
          </a:xfrm>
          <a:prstGeom prst="rect">
            <a:avLst/>
          </a:prstGeom>
          <a:noFill/>
        </p:spPr>
        <p:txBody>
          <a:bodyPr wrap="square" rtlCol="0">
            <a:spAutoFit/>
          </a:bodyPr>
          <a:lstStyle/>
          <a:p>
            <a:r>
              <a:rPr lang="en-US" sz="700" dirty="0">
                <a:solidFill>
                  <a:schemeClr val="bg1">
                    <a:lumMod val="65000"/>
                  </a:schemeClr>
                </a:solidFill>
                <a:latin typeface="Myriad Pro" panose="020B0503030403020204" pitchFamily="34" charset="0"/>
              </a:rPr>
              <a:t>Data sources: CDC PLACES, 2020; TIGER/Line shapefiles, 2019</a:t>
            </a:r>
            <a:endParaRPr lang="en-US" sz="700" i="1" dirty="0">
              <a:solidFill>
                <a:schemeClr val="bg1">
                  <a:lumMod val="65000"/>
                </a:schemeClr>
              </a:solidFill>
              <a:latin typeface="Myriad Pro" panose="020B0503030403020204" pitchFamily="34" charset="0"/>
            </a:endParaRPr>
          </a:p>
        </p:txBody>
      </p:sp>
    </p:spTree>
    <p:extLst>
      <p:ext uri="{BB962C8B-B14F-4D97-AF65-F5344CB8AC3E}">
        <p14:creationId xmlns:p14="http://schemas.microsoft.com/office/powerpoint/2010/main" val="3629926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group of people in a garden&#10;&#10;Description automatically generated with medium confidence">
            <a:extLst>
              <a:ext uri="{FF2B5EF4-FFF2-40B4-BE49-F238E27FC236}">
                <a16:creationId xmlns:a16="http://schemas.microsoft.com/office/drawing/2014/main" id="{942C20B6-1E8E-4B3F-98FE-83E0A4CA8637}"/>
              </a:ext>
            </a:extLst>
          </p:cNvPr>
          <p:cNvPicPr>
            <a:picLocks noChangeAspect="1"/>
          </p:cNvPicPr>
          <p:nvPr/>
        </p:nvPicPr>
        <p:blipFill rotWithShape="1">
          <a:blip r:embed="rId2">
            <a:alphaModFix amt="5000"/>
            <a:extLst>
              <a:ext uri="{28A0092B-C50C-407E-A947-70E740481C1C}">
                <a14:useLocalDpi xmlns:a14="http://schemas.microsoft.com/office/drawing/2010/main" val="0"/>
              </a:ext>
            </a:extLst>
          </a:blip>
          <a:srcRect t="13369" b="1404"/>
          <a:stretch/>
        </p:blipFill>
        <p:spPr>
          <a:xfrm>
            <a:off x="20" y="0"/>
            <a:ext cx="12191980" cy="6857989"/>
          </a:xfrm>
          <a:prstGeom prst="rect">
            <a:avLst/>
          </a:prstGeom>
        </p:spPr>
      </p:pic>
      <p:sp>
        <p:nvSpPr>
          <p:cNvPr id="2" name="Title 1">
            <a:extLst>
              <a:ext uri="{FF2B5EF4-FFF2-40B4-BE49-F238E27FC236}">
                <a16:creationId xmlns:a16="http://schemas.microsoft.com/office/drawing/2014/main" id="{68FB4F2F-22D3-451A-A77F-369109F3F9CF}"/>
              </a:ext>
            </a:extLst>
          </p:cNvPr>
          <p:cNvSpPr>
            <a:spLocks noGrp="1"/>
          </p:cNvSpPr>
          <p:nvPr>
            <p:ph type="title"/>
          </p:nvPr>
        </p:nvSpPr>
        <p:spPr>
          <a:xfrm>
            <a:off x="483440" y="369608"/>
            <a:ext cx="3989169" cy="1609344"/>
          </a:xfrm>
        </p:spPr>
        <p:txBody>
          <a:bodyPr>
            <a:normAutofit fontScale="90000"/>
          </a:bodyPr>
          <a:lstStyle/>
          <a:p>
            <a:r>
              <a:rPr lang="en-US" dirty="0">
                <a:solidFill>
                  <a:srgbClr val="494142"/>
                </a:solidFill>
              </a:rPr>
              <a:t>PEOPLE OF COLOR </a:t>
            </a:r>
            <a:r>
              <a:rPr lang="en-US" dirty="0">
                <a:solidFill>
                  <a:schemeClr val="bg1">
                    <a:lumMod val="65000"/>
                  </a:schemeClr>
                </a:solidFill>
              </a:rPr>
              <a:t>by census tract</a:t>
            </a:r>
            <a:endParaRPr lang="en-US" dirty="0">
              <a:solidFill>
                <a:srgbClr val="494142"/>
              </a:solidFill>
            </a:endParaRPr>
          </a:p>
        </p:txBody>
      </p:sp>
      <p:sp>
        <p:nvSpPr>
          <p:cNvPr id="7" name="TextBox 6">
            <a:extLst>
              <a:ext uri="{FF2B5EF4-FFF2-40B4-BE49-F238E27FC236}">
                <a16:creationId xmlns:a16="http://schemas.microsoft.com/office/drawing/2014/main" id="{047B07FA-C5A0-4206-B6B8-4C04D7AAA7A7}"/>
              </a:ext>
            </a:extLst>
          </p:cNvPr>
          <p:cNvSpPr txBox="1"/>
          <p:nvPr/>
        </p:nvSpPr>
        <p:spPr>
          <a:xfrm>
            <a:off x="483440" y="2017813"/>
            <a:ext cx="4555699" cy="3970318"/>
          </a:xfrm>
          <a:prstGeom prst="rect">
            <a:avLst/>
          </a:prstGeom>
          <a:noFill/>
        </p:spPr>
        <p:txBody>
          <a:bodyPr wrap="square" rtlCol="0">
            <a:spAutoFit/>
          </a:bodyPr>
          <a:lstStyle/>
          <a:p>
            <a:r>
              <a:rPr lang="en-US" dirty="0">
                <a:solidFill>
                  <a:schemeClr val="bg1">
                    <a:lumMod val="50000"/>
                  </a:schemeClr>
                </a:solidFill>
              </a:rPr>
              <a:t>CCDPH ‘s jurisdiction is becoming more racially and ethnically diverse:</a:t>
            </a:r>
          </a:p>
          <a:p>
            <a:pPr marL="742950" lvl="1" indent="-285750">
              <a:buFont typeface="Wingdings" panose="05000000000000000000" pitchFamily="2" charset="2"/>
              <a:buChar char="q"/>
            </a:pPr>
            <a:r>
              <a:rPr lang="en-US" sz="1400" dirty="0">
                <a:solidFill>
                  <a:schemeClr val="bg1">
                    <a:lumMod val="50000"/>
                  </a:schemeClr>
                </a:solidFill>
              </a:rPr>
              <a:t>People of color (48.3%)</a:t>
            </a:r>
          </a:p>
          <a:p>
            <a:pPr marL="742950" lvl="1" indent="-285750">
              <a:buFont typeface="Wingdings" panose="05000000000000000000" pitchFamily="2" charset="2"/>
              <a:buChar char="q"/>
            </a:pPr>
            <a:r>
              <a:rPr lang="en-US" sz="1400" dirty="0">
                <a:solidFill>
                  <a:schemeClr val="bg1">
                    <a:lumMod val="50000"/>
                  </a:schemeClr>
                </a:solidFill>
              </a:rPr>
              <a:t>Latinx (22.0%)</a:t>
            </a:r>
          </a:p>
          <a:p>
            <a:pPr marL="742950" lvl="1" indent="-285750">
              <a:buFont typeface="Wingdings" panose="05000000000000000000" pitchFamily="2" charset="2"/>
              <a:buChar char="q"/>
            </a:pPr>
            <a:r>
              <a:rPr lang="en-US" sz="1400" dirty="0">
                <a:solidFill>
                  <a:schemeClr val="bg1">
                    <a:lumMod val="50000"/>
                  </a:schemeClr>
                </a:solidFill>
              </a:rPr>
              <a:t>Asian (7.6%)</a:t>
            </a:r>
          </a:p>
          <a:p>
            <a:pPr marL="742950" lvl="1" indent="-285750">
              <a:buFont typeface="Wingdings" panose="05000000000000000000" pitchFamily="2" charset="2"/>
              <a:buChar char="q"/>
            </a:pPr>
            <a:r>
              <a:rPr lang="en-US" sz="1400" dirty="0">
                <a:solidFill>
                  <a:schemeClr val="bg1">
                    <a:lumMod val="50000"/>
                  </a:schemeClr>
                </a:solidFill>
              </a:rPr>
              <a:t>Black , not Latinx (16.8%),</a:t>
            </a:r>
          </a:p>
          <a:p>
            <a:pPr marL="742950" lvl="1" indent="-285750">
              <a:buFont typeface="Wingdings" panose="05000000000000000000" pitchFamily="2" charset="2"/>
              <a:buChar char="q"/>
            </a:pPr>
            <a:r>
              <a:rPr lang="en-US" sz="1400" dirty="0">
                <a:solidFill>
                  <a:schemeClr val="bg1">
                    <a:lumMod val="50000"/>
                  </a:schemeClr>
                </a:solidFill>
              </a:rPr>
              <a:t>White, not Latinx (51.7%) </a:t>
            </a:r>
          </a:p>
          <a:p>
            <a:endParaRPr lang="en-US" dirty="0">
              <a:solidFill>
                <a:schemeClr val="bg1">
                  <a:lumMod val="50000"/>
                </a:schemeClr>
              </a:solidFill>
            </a:endParaRPr>
          </a:p>
          <a:p>
            <a:r>
              <a:rPr lang="en-US" dirty="0">
                <a:solidFill>
                  <a:schemeClr val="bg1">
                    <a:lumMod val="50000"/>
                  </a:schemeClr>
                </a:solidFill>
              </a:rPr>
              <a:t>CCDPH ‘s jurisdiction is also residentially segregated across neighborhoods and districts. Percentage of people of color by CCDPH district.</a:t>
            </a:r>
          </a:p>
          <a:p>
            <a:pPr marL="742950" lvl="1" indent="-285750">
              <a:buFont typeface="Wingdings" panose="05000000000000000000" pitchFamily="2" charset="2"/>
              <a:buChar char="q"/>
            </a:pPr>
            <a:r>
              <a:rPr lang="en-US" sz="1400" dirty="0">
                <a:solidFill>
                  <a:schemeClr val="bg1">
                    <a:lumMod val="50000"/>
                  </a:schemeClr>
                </a:solidFill>
              </a:rPr>
              <a:t>South (70.7%)</a:t>
            </a:r>
          </a:p>
          <a:p>
            <a:pPr marL="742950" lvl="1" indent="-285750">
              <a:buFont typeface="Wingdings" panose="05000000000000000000" pitchFamily="2" charset="2"/>
              <a:buChar char="q"/>
            </a:pPr>
            <a:r>
              <a:rPr lang="en-US" sz="1400" dirty="0">
                <a:solidFill>
                  <a:schemeClr val="bg1">
                    <a:lumMod val="50000"/>
                  </a:schemeClr>
                </a:solidFill>
              </a:rPr>
              <a:t>West (58.7%)</a:t>
            </a:r>
          </a:p>
          <a:p>
            <a:pPr marL="742950" lvl="1" indent="-285750">
              <a:buFont typeface="Wingdings" panose="05000000000000000000" pitchFamily="2" charset="2"/>
              <a:buChar char="q"/>
            </a:pPr>
            <a:r>
              <a:rPr lang="en-US" sz="1400" dirty="0">
                <a:solidFill>
                  <a:schemeClr val="bg1">
                    <a:lumMod val="50000"/>
                  </a:schemeClr>
                </a:solidFill>
              </a:rPr>
              <a:t>North (36.9%) </a:t>
            </a:r>
          </a:p>
          <a:p>
            <a:pPr marL="742950" lvl="1" indent="-285750">
              <a:buFont typeface="Wingdings" panose="05000000000000000000" pitchFamily="2" charset="2"/>
              <a:buChar char="q"/>
            </a:pPr>
            <a:r>
              <a:rPr lang="en-US" sz="1400" dirty="0">
                <a:solidFill>
                  <a:schemeClr val="bg1">
                    <a:lumMod val="50000"/>
                  </a:schemeClr>
                </a:solidFill>
              </a:rPr>
              <a:t>Southwest (33.5%)</a:t>
            </a:r>
          </a:p>
        </p:txBody>
      </p:sp>
      <p:pic>
        <p:nvPicPr>
          <p:cNvPr id="9" name="Picture 8" descr="Map&#10;&#10;Description automatically generated">
            <a:extLst>
              <a:ext uri="{FF2B5EF4-FFF2-40B4-BE49-F238E27FC236}">
                <a16:creationId xmlns:a16="http://schemas.microsoft.com/office/drawing/2014/main" id="{369FDA17-91DD-41C7-8C84-B49953E97A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0"/>
            <a:ext cx="6858000" cy="6858000"/>
          </a:xfrm>
          <a:prstGeom prst="rect">
            <a:avLst/>
          </a:prstGeom>
          <a:ln>
            <a:solidFill>
              <a:schemeClr val="bg1">
                <a:lumMod val="50000"/>
              </a:schemeClr>
            </a:solidFill>
          </a:ln>
        </p:spPr>
      </p:pic>
      <p:sp>
        <p:nvSpPr>
          <p:cNvPr id="10" name="TextBox 9">
            <a:extLst>
              <a:ext uri="{FF2B5EF4-FFF2-40B4-BE49-F238E27FC236}">
                <a16:creationId xmlns:a16="http://schemas.microsoft.com/office/drawing/2014/main" id="{D5BC5627-D60F-4028-9478-5961677C44D9}"/>
              </a:ext>
            </a:extLst>
          </p:cNvPr>
          <p:cNvSpPr txBox="1"/>
          <p:nvPr/>
        </p:nvSpPr>
        <p:spPr>
          <a:xfrm>
            <a:off x="7917180" y="5945628"/>
            <a:ext cx="1395248" cy="738664"/>
          </a:xfrm>
          <a:prstGeom prst="rect">
            <a:avLst/>
          </a:prstGeom>
          <a:noFill/>
        </p:spPr>
        <p:txBody>
          <a:bodyPr wrap="square" rtlCol="0">
            <a:spAutoFit/>
          </a:bodyPr>
          <a:lstStyle/>
          <a:p>
            <a:r>
              <a:rPr lang="en-US" sz="700" dirty="0">
                <a:solidFill>
                  <a:schemeClr val="bg1">
                    <a:lumMod val="65000"/>
                  </a:schemeClr>
                </a:solidFill>
                <a:latin typeface="Myriad Pro" panose="020B0503030403020204" pitchFamily="34" charset="0"/>
              </a:rPr>
              <a:t>Data sources: US Census Bureau American Community Survey, 2015-2019 Table B03002,  </a:t>
            </a:r>
            <a:r>
              <a:rPr lang="en-US" sz="700" i="1" dirty="0">
                <a:solidFill>
                  <a:schemeClr val="bg1">
                    <a:lumMod val="65000"/>
                  </a:schemeClr>
                </a:solidFill>
                <a:latin typeface="Myriad Pro" panose="020B0503030403020204" pitchFamily="34" charset="0"/>
              </a:rPr>
              <a:t>Hispanic or Latino Origin by Race</a:t>
            </a:r>
            <a:r>
              <a:rPr lang="en-US" sz="700" dirty="0">
                <a:solidFill>
                  <a:schemeClr val="bg1">
                    <a:lumMod val="65000"/>
                  </a:schemeClr>
                </a:solidFill>
                <a:latin typeface="Myriad Pro" panose="020B0503030403020204" pitchFamily="34" charset="0"/>
              </a:rPr>
              <a:t>; TIGER/Line shapefiles, 2019</a:t>
            </a:r>
            <a:endParaRPr lang="en-US" sz="700" i="1" dirty="0">
              <a:solidFill>
                <a:schemeClr val="bg1">
                  <a:lumMod val="65000"/>
                </a:schemeClr>
              </a:solidFill>
              <a:latin typeface="Myriad Pro" panose="020B0503030403020204" pitchFamily="34" charset="0"/>
            </a:endParaRPr>
          </a:p>
        </p:txBody>
      </p:sp>
    </p:spTree>
    <p:extLst>
      <p:ext uri="{BB962C8B-B14F-4D97-AF65-F5344CB8AC3E}">
        <p14:creationId xmlns:p14="http://schemas.microsoft.com/office/powerpoint/2010/main" val="79516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group of people in a garden&#10;&#10;Description automatically generated with medium confidence">
            <a:extLst>
              <a:ext uri="{FF2B5EF4-FFF2-40B4-BE49-F238E27FC236}">
                <a16:creationId xmlns:a16="http://schemas.microsoft.com/office/drawing/2014/main" id="{942C20B6-1E8E-4B3F-98FE-83E0A4CA8637}"/>
              </a:ext>
            </a:extLst>
          </p:cNvPr>
          <p:cNvPicPr>
            <a:picLocks noChangeAspect="1"/>
          </p:cNvPicPr>
          <p:nvPr/>
        </p:nvPicPr>
        <p:blipFill rotWithShape="1">
          <a:blip r:embed="rId2">
            <a:alphaModFix amt="5000"/>
            <a:extLst>
              <a:ext uri="{28A0092B-C50C-407E-A947-70E740481C1C}">
                <a14:useLocalDpi xmlns:a14="http://schemas.microsoft.com/office/drawing/2010/main" val="0"/>
              </a:ext>
            </a:extLst>
          </a:blip>
          <a:srcRect t="13369" b="1404"/>
          <a:stretch/>
        </p:blipFill>
        <p:spPr>
          <a:xfrm>
            <a:off x="20" y="0"/>
            <a:ext cx="12191980" cy="6857989"/>
          </a:xfrm>
          <a:prstGeom prst="rect">
            <a:avLst/>
          </a:prstGeom>
        </p:spPr>
      </p:pic>
      <p:sp>
        <p:nvSpPr>
          <p:cNvPr id="2" name="Title 1">
            <a:extLst>
              <a:ext uri="{FF2B5EF4-FFF2-40B4-BE49-F238E27FC236}">
                <a16:creationId xmlns:a16="http://schemas.microsoft.com/office/drawing/2014/main" id="{68FB4F2F-22D3-451A-A77F-369109F3F9CF}"/>
              </a:ext>
            </a:extLst>
          </p:cNvPr>
          <p:cNvSpPr>
            <a:spLocks noGrp="1"/>
          </p:cNvSpPr>
          <p:nvPr>
            <p:ph type="title"/>
          </p:nvPr>
        </p:nvSpPr>
        <p:spPr>
          <a:xfrm>
            <a:off x="483440" y="369608"/>
            <a:ext cx="3989169" cy="1609344"/>
          </a:xfrm>
        </p:spPr>
        <p:txBody>
          <a:bodyPr>
            <a:normAutofit fontScale="90000"/>
          </a:bodyPr>
          <a:lstStyle/>
          <a:p>
            <a:r>
              <a:rPr lang="en-US" dirty="0">
                <a:solidFill>
                  <a:srgbClr val="494142"/>
                </a:solidFill>
              </a:rPr>
              <a:t>Poverty rate</a:t>
            </a:r>
            <a:br>
              <a:rPr lang="en-US" dirty="0">
                <a:solidFill>
                  <a:srgbClr val="494142"/>
                </a:solidFill>
              </a:rPr>
            </a:br>
            <a:r>
              <a:rPr lang="en-US" dirty="0">
                <a:solidFill>
                  <a:schemeClr val="bg1">
                    <a:lumMod val="65000"/>
                  </a:schemeClr>
                </a:solidFill>
              </a:rPr>
              <a:t>by census tract</a:t>
            </a:r>
            <a:endParaRPr lang="en-US" dirty="0">
              <a:solidFill>
                <a:srgbClr val="494142"/>
              </a:solidFill>
            </a:endParaRPr>
          </a:p>
        </p:txBody>
      </p:sp>
      <p:sp>
        <p:nvSpPr>
          <p:cNvPr id="7" name="TextBox 6">
            <a:extLst>
              <a:ext uri="{FF2B5EF4-FFF2-40B4-BE49-F238E27FC236}">
                <a16:creationId xmlns:a16="http://schemas.microsoft.com/office/drawing/2014/main" id="{047B07FA-C5A0-4206-B6B8-4C04D7AAA7A7}"/>
              </a:ext>
            </a:extLst>
          </p:cNvPr>
          <p:cNvSpPr txBox="1"/>
          <p:nvPr/>
        </p:nvSpPr>
        <p:spPr>
          <a:xfrm>
            <a:off x="483440" y="2017813"/>
            <a:ext cx="4555699" cy="4278094"/>
          </a:xfrm>
          <a:prstGeom prst="rect">
            <a:avLst/>
          </a:prstGeom>
          <a:noFill/>
        </p:spPr>
        <p:txBody>
          <a:bodyPr wrap="square" rtlCol="0">
            <a:spAutoFit/>
          </a:bodyPr>
          <a:lstStyle/>
          <a:p>
            <a:r>
              <a:rPr lang="en-US" dirty="0">
                <a:solidFill>
                  <a:schemeClr val="bg1">
                    <a:lumMod val="50000"/>
                  </a:schemeClr>
                </a:solidFill>
              </a:rPr>
              <a:t>The US Census Bureau set the 2019 poverty threshold for a family of four at $26,172 .</a:t>
            </a:r>
          </a:p>
          <a:p>
            <a:endParaRPr lang="en-US" dirty="0">
              <a:solidFill>
                <a:schemeClr val="bg1">
                  <a:lumMod val="50000"/>
                </a:schemeClr>
              </a:solidFill>
            </a:endParaRPr>
          </a:p>
          <a:p>
            <a:r>
              <a:rPr lang="en-US" dirty="0">
                <a:solidFill>
                  <a:schemeClr val="bg1">
                    <a:lumMod val="50000"/>
                  </a:schemeClr>
                </a:solidFill>
              </a:rPr>
              <a:t>Approximately  14.4% of the population in Cook County earned below the poverty threshold in 2019 and 10.0% within CCDPH’s jurisdiction. </a:t>
            </a:r>
          </a:p>
          <a:p>
            <a:endParaRPr lang="en-US" dirty="0">
              <a:solidFill>
                <a:schemeClr val="bg1">
                  <a:lumMod val="50000"/>
                </a:schemeClr>
              </a:solidFill>
            </a:endParaRPr>
          </a:p>
          <a:p>
            <a:r>
              <a:rPr lang="en-US" dirty="0">
                <a:solidFill>
                  <a:schemeClr val="bg1">
                    <a:lumMod val="50000"/>
                  </a:schemeClr>
                </a:solidFill>
              </a:rPr>
              <a:t>Poverty rates vary geographically. Below are rates by CCDPH district ordered from highest to lowest: </a:t>
            </a:r>
          </a:p>
          <a:p>
            <a:pPr marL="742950" lvl="1" indent="-285750">
              <a:buFont typeface="Wingdings" panose="05000000000000000000" pitchFamily="2" charset="2"/>
              <a:buChar char="q"/>
            </a:pPr>
            <a:r>
              <a:rPr lang="en-US" sz="1400" dirty="0">
                <a:solidFill>
                  <a:schemeClr val="bg1">
                    <a:lumMod val="50000"/>
                  </a:schemeClr>
                </a:solidFill>
              </a:rPr>
              <a:t>South (15.6%),</a:t>
            </a:r>
          </a:p>
          <a:p>
            <a:pPr marL="742950" lvl="1" indent="-285750">
              <a:buFont typeface="Wingdings" panose="05000000000000000000" pitchFamily="2" charset="2"/>
              <a:buChar char="q"/>
            </a:pPr>
            <a:r>
              <a:rPr lang="en-US" sz="1400" dirty="0">
                <a:solidFill>
                  <a:schemeClr val="bg1">
                    <a:lumMod val="50000"/>
                  </a:schemeClr>
                </a:solidFill>
              </a:rPr>
              <a:t>West (10.5%)</a:t>
            </a:r>
          </a:p>
          <a:p>
            <a:pPr marL="742950" lvl="1" indent="-285750">
              <a:buFont typeface="Wingdings" panose="05000000000000000000" pitchFamily="2" charset="2"/>
              <a:buChar char="q"/>
            </a:pPr>
            <a:r>
              <a:rPr lang="en-US" sz="1400" dirty="0">
                <a:solidFill>
                  <a:schemeClr val="bg1">
                    <a:lumMod val="50000"/>
                  </a:schemeClr>
                </a:solidFill>
              </a:rPr>
              <a:t>Southwest (10.4%) </a:t>
            </a:r>
          </a:p>
          <a:p>
            <a:pPr marL="742950" lvl="1" indent="-285750">
              <a:buFont typeface="Wingdings" panose="05000000000000000000" pitchFamily="2" charset="2"/>
              <a:buChar char="q"/>
            </a:pPr>
            <a:r>
              <a:rPr lang="en-US" sz="1400" dirty="0">
                <a:solidFill>
                  <a:schemeClr val="bg1">
                    <a:lumMod val="50000"/>
                  </a:schemeClr>
                </a:solidFill>
              </a:rPr>
              <a:t>North (6.7%)</a:t>
            </a:r>
          </a:p>
        </p:txBody>
      </p:sp>
      <p:pic>
        <p:nvPicPr>
          <p:cNvPr id="8" name="Picture 7" descr="Map&#10;&#10;Description automatically generated">
            <a:extLst>
              <a:ext uri="{FF2B5EF4-FFF2-40B4-BE49-F238E27FC236}">
                <a16:creationId xmlns:a16="http://schemas.microsoft.com/office/drawing/2014/main" id="{F9D80B0A-14B9-471C-B8ED-1B7171C38D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0"/>
            <a:ext cx="6858000" cy="6858000"/>
          </a:xfrm>
          <a:prstGeom prst="rect">
            <a:avLst/>
          </a:prstGeom>
          <a:ln>
            <a:solidFill>
              <a:schemeClr val="bg1">
                <a:lumMod val="50000"/>
              </a:schemeClr>
            </a:solidFill>
          </a:ln>
        </p:spPr>
      </p:pic>
      <p:sp>
        <p:nvSpPr>
          <p:cNvPr id="11" name="TextBox 10">
            <a:extLst>
              <a:ext uri="{FF2B5EF4-FFF2-40B4-BE49-F238E27FC236}">
                <a16:creationId xmlns:a16="http://schemas.microsoft.com/office/drawing/2014/main" id="{63C15248-ECCA-468A-9F8F-6B952C340E4A}"/>
              </a:ext>
            </a:extLst>
          </p:cNvPr>
          <p:cNvSpPr txBox="1"/>
          <p:nvPr/>
        </p:nvSpPr>
        <p:spPr>
          <a:xfrm>
            <a:off x="7917180" y="5945628"/>
            <a:ext cx="1395248" cy="738664"/>
          </a:xfrm>
          <a:prstGeom prst="rect">
            <a:avLst/>
          </a:prstGeom>
          <a:noFill/>
        </p:spPr>
        <p:txBody>
          <a:bodyPr wrap="square" rtlCol="0">
            <a:spAutoFit/>
          </a:bodyPr>
          <a:lstStyle/>
          <a:p>
            <a:r>
              <a:rPr lang="en-US" sz="700" dirty="0">
                <a:solidFill>
                  <a:schemeClr val="bg1">
                    <a:lumMod val="65000"/>
                  </a:schemeClr>
                </a:solidFill>
                <a:latin typeface="Myriad Pro" panose="020B0503030403020204" pitchFamily="34" charset="0"/>
              </a:rPr>
              <a:t>Data sources: US Census Bureau American Community Survey, 2015-2019 Table B17001,  </a:t>
            </a:r>
            <a:r>
              <a:rPr lang="en-US" sz="700" i="1" dirty="0">
                <a:solidFill>
                  <a:schemeClr val="bg1">
                    <a:lumMod val="65000"/>
                  </a:schemeClr>
                </a:solidFill>
                <a:latin typeface="Myriad Pro" panose="020B0503030403020204" pitchFamily="34" charset="0"/>
              </a:rPr>
              <a:t>Poverty Status in the Past 12 Months by Sex by Age</a:t>
            </a:r>
            <a:r>
              <a:rPr lang="en-US" sz="700" dirty="0">
                <a:solidFill>
                  <a:schemeClr val="bg1">
                    <a:lumMod val="65000"/>
                  </a:schemeClr>
                </a:solidFill>
                <a:latin typeface="Myriad Pro" panose="020B0503030403020204" pitchFamily="34" charset="0"/>
              </a:rPr>
              <a:t>; TIGER/Line shapefiles, 2019</a:t>
            </a:r>
            <a:endParaRPr lang="en-US" sz="700" i="1" dirty="0">
              <a:solidFill>
                <a:schemeClr val="bg1">
                  <a:lumMod val="65000"/>
                </a:schemeClr>
              </a:solidFill>
              <a:latin typeface="Myriad Pro" panose="020B0503030403020204" pitchFamily="34" charset="0"/>
            </a:endParaRPr>
          </a:p>
        </p:txBody>
      </p:sp>
    </p:spTree>
    <p:extLst>
      <p:ext uri="{BB962C8B-B14F-4D97-AF65-F5344CB8AC3E}">
        <p14:creationId xmlns:p14="http://schemas.microsoft.com/office/powerpoint/2010/main" val="607831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group of people in a garden&#10;&#10;Description automatically generated with medium confidence">
            <a:extLst>
              <a:ext uri="{FF2B5EF4-FFF2-40B4-BE49-F238E27FC236}">
                <a16:creationId xmlns:a16="http://schemas.microsoft.com/office/drawing/2014/main" id="{942C20B6-1E8E-4B3F-98FE-83E0A4CA8637}"/>
              </a:ext>
            </a:extLst>
          </p:cNvPr>
          <p:cNvPicPr>
            <a:picLocks noChangeAspect="1"/>
          </p:cNvPicPr>
          <p:nvPr/>
        </p:nvPicPr>
        <p:blipFill rotWithShape="1">
          <a:blip r:embed="rId3">
            <a:alphaModFix amt="5000"/>
            <a:extLst>
              <a:ext uri="{28A0092B-C50C-407E-A947-70E740481C1C}">
                <a14:useLocalDpi xmlns:a14="http://schemas.microsoft.com/office/drawing/2010/main" val="0"/>
              </a:ext>
            </a:extLst>
          </a:blip>
          <a:srcRect t="13369" b="1404"/>
          <a:stretch/>
        </p:blipFill>
        <p:spPr>
          <a:xfrm>
            <a:off x="20" y="0"/>
            <a:ext cx="12191980" cy="6857989"/>
          </a:xfrm>
          <a:prstGeom prst="rect">
            <a:avLst/>
          </a:prstGeom>
        </p:spPr>
      </p:pic>
      <p:sp>
        <p:nvSpPr>
          <p:cNvPr id="2" name="Title 1">
            <a:extLst>
              <a:ext uri="{FF2B5EF4-FFF2-40B4-BE49-F238E27FC236}">
                <a16:creationId xmlns:a16="http://schemas.microsoft.com/office/drawing/2014/main" id="{68FB4F2F-22D3-451A-A77F-369109F3F9CF}"/>
              </a:ext>
            </a:extLst>
          </p:cNvPr>
          <p:cNvSpPr>
            <a:spLocks noGrp="1"/>
          </p:cNvSpPr>
          <p:nvPr>
            <p:ph type="title"/>
          </p:nvPr>
        </p:nvSpPr>
        <p:spPr>
          <a:xfrm>
            <a:off x="483440" y="369608"/>
            <a:ext cx="3989169" cy="1609344"/>
          </a:xfrm>
        </p:spPr>
        <p:txBody>
          <a:bodyPr>
            <a:normAutofit/>
          </a:bodyPr>
          <a:lstStyle/>
          <a:p>
            <a:r>
              <a:rPr lang="en-US" dirty="0">
                <a:solidFill>
                  <a:schemeClr val="bg1">
                    <a:lumMod val="65000"/>
                  </a:schemeClr>
                </a:solidFill>
              </a:rPr>
              <a:t>Measuring</a:t>
            </a:r>
            <a:br>
              <a:rPr lang="en-US" dirty="0">
                <a:solidFill>
                  <a:srgbClr val="494142"/>
                </a:solidFill>
              </a:rPr>
            </a:br>
            <a:r>
              <a:rPr lang="en-US" dirty="0">
                <a:solidFill>
                  <a:srgbClr val="494142"/>
                </a:solidFill>
              </a:rPr>
              <a:t>inequities</a:t>
            </a:r>
          </a:p>
        </p:txBody>
      </p:sp>
      <p:sp>
        <p:nvSpPr>
          <p:cNvPr id="7" name="TextBox 6">
            <a:extLst>
              <a:ext uri="{FF2B5EF4-FFF2-40B4-BE49-F238E27FC236}">
                <a16:creationId xmlns:a16="http://schemas.microsoft.com/office/drawing/2014/main" id="{047B07FA-C5A0-4206-B6B8-4C04D7AAA7A7}"/>
              </a:ext>
            </a:extLst>
          </p:cNvPr>
          <p:cNvSpPr txBox="1"/>
          <p:nvPr/>
        </p:nvSpPr>
        <p:spPr>
          <a:xfrm>
            <a:off x="483440" y="2017813"/>
            <a:ext cx="4555699" cy="4801314"/>
          </a:xfrm>
          <a:prstGeom prst="rect">
            <a:avLst/>
          </a:prstGeom>
          <a:noFill/>
        </p:spPr>
        <p:txBody>
          <a:bodyPr wrap="square" rtlCol="0">
            <a:spAutoFit/>
          </a:bodyPr>
          <a:lstStyle/>
          <a:p>
            <a:r>
              <a:rPr lang="en-US" dirty="0">
                <a:solidFill>
                  <a:schemeClr val="bg1">
                    <a:lumMod val="50000"/>
                  </a:schemeClr>
                </a:solidFill>
              </a:rPr>
              <a:t>Statistical relationships exist between race, ethnicity, income and health outcomes.</a:t>
            </a:r>
          </a:p>
          <a:p>
            <a:endParaRPr lang="en-US" dirty="0">
              <a:solidFill>
                <a:schemeClr val="bg1">
                  <a:lumMod val="50000"/>
                </a:schemeClr>
              </a:solidFill>
            </a:endParaRPr>
          </a:p>
          <a:p>
            <a:r>
              <a:rPr lang="en-US" dirty="0">
                <a:solidFill>
                  <a:schemeClr val="bg1">
                    <a:lumMod val="50000"/>
                  </a:schemeClr>
                </a:solidFill>
              </a:rPr>
              <a:t>Percentage of people of color is positively correlated with prevalence of hypertension, obesity and low recreational physical activity. Whereas percentage white, not Latinx tends to be strongly negatively correlated with these variables.</a:t>
            </a:r>
          </a:p>
          <a:p>
            <a:endParaRPr lang="en-US" dirty="0">
              <a:solidFill>
                <a:schemeClr val="bg1">
                  <a:lumMod val="50000"/>
                </a:schemeClr>
              </a:solidFill>
            </a:endParaRPr>
          </a:p>
          <a:p>
            <a:r>
              <a:rPr lang="en-US" dirty="0">
                <a:solidFill>
                  <a:schemeClr val="bg1">
                    <a:lumMod val="50000"/>
                  </a:schemeClr>
                </a:solidFill>
              </a:rPr>
              <a:t>Poverty rates also tend to be highly correlated with poor health outcomes.</a:t>
            </a:r>
          </a:p>
          <a:p>
            <a:endParaRPr lang="en-US" dirty="0">
              <a:solidFill>
                <a:schemeClr val="bg1">
                  <a:lumMod val="50000"/>
                </a:schemeClr>
              </a:solidFill>
            </a:endParaRPr>
          </a:p>
          <a:p>
            <a:r>
              <a:rPr lang="en-US" dirty="0">
                <a:solidFill>
                  <a:schemeClr val="bg1">
                    <a:lumMod val="50000"/>
                  </a:schemeClr>
                </a:solidFill>
              </a:rPr>
              <a:t>What policies, systems and environments create these inequities?</a:t>
            </a:r>
          </a:p>
        </p:txBody>
      </p:sp>
      <p:sp>
        <p:nvSpPr>
          <p:cNvPr id="12" name="TextBox 11">
            <a:extLst>
              <a:ext uri="{FF2B5EF4-FFF2-40B4-BE49-F238E27FC236}">
                <a16:creationId xmlns:a16="http://schemas.microsoft.com/office/drawing/2014/main" id="{719AF47E-F866-4006-B306-5CFE7A207B7F}"/>
              </a:ext>
            </a:extLst>
          </p:cNvPr>
          <p:cNvSpPr txBox="1"/>
          <p:nvPr/>
        </p:nvSpPr>
        <p:spPr>
          <a:xfrm>
            <a:off x="4922583" y="6344576"/>
            <a:ext cx="4728563" cy="246221"/>
          </a:xfrm>
          <a:prstGeom prst="rect">
            <a:avLst/>
          </a:prstGeom>
          <a:noFill/>
        </p:spPr>
        <p:txBody>
          <a:bodyPr wrap="square" rtlCol="0">
            <a:spAutoFit/>
          </a:bodyPr>
          <a:lstStyle/>
          <a:p>
            <a:r>
              <a:rPr lang="en-US" sz="1000" i="1" dirty="0">
                <a:solidFill>
                  <a:schemeClr val="bg1">
                    <a:lumMod val="65000"/>
                  </a:schemeClr>
                </a:solidFill>
                <a:latin typeface="Myriad Pro" panose="020B0503030403020204" pitchFamily="34" charset="0"/>
              </a:rPr>
              <a:t>N=470 census tracts. All bivariate correlations are statistically significant (p&lt;=0.01)</a:t>
            </a:r>
          </a:p>
        </p:txBody>
      </p:sp>
      <p:pic>
        <p:nvPicPr>
          <p:cNvPr id="4" name="Picture 3" descr="A picture containing background pattern&#10;&#10;Description automatically generated">
            <a:extLst>
              <a:ext uri="{FF2B5EF4-FFF2-40B4-BE49-F238E27FC236}">
                <a16:creationId xmlns:a16="http://schemas.microsoft.com/office/drawing/2014/main" id="{F7141F4F-B3FA-4C93-8862-31F29C2DFF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9139" y="310232"/>
            <a:ext cx="6483278" cy="5921043"/>
          </a:xfrm>
          <a:prstGeom prst="rect">
            <a:avLst/>
          </a:prstGeom>
          <a:ln>
            <a:solidFill>
              <a:schemeClr val="bg1">
                <a:lumMod val="50000"/>
              </a:schemeClr>
            </a:solidFill>
          </a:ln>
        </p:spPr>
      </p:pic>
      <p:sp>
        <p:nvSpPr>
          <p:cNvPr id="5" name="TextBox 4">
            <a:extLst>
              <a:ext uri="{FF2B5EF4-FFF2-40B4-BE49-F238E27FC236}">
                <a16:creationId xmlns:a16="http://schemas.microsoft.com/office/drawing/2014/main" id="{1221B2AB-365F-4EB4-B8A9-8EE1F91DA9E6}"/>
              </a:ext>
            </a:extLst>
          </p:cNvPr>
          <p:cNvSpPr txBox="1"/>
          <p:nvPr/>
        </p:nvSpPr>
        <p:spPr>
          <a:xfrm>
            <a:off x="8280778" y="3565391"/>
            <a:ext cx="1633781" cy="707886"/>
          </a:xfrm>
          <a:prstGeom prst="rect">
            <a:avLst/>
          </a:prstGeom>
          <a:noFill/>
        </p:spPr>
        <p:txBody>
          <a:bodyPr wrap="none" rtlCol="0">
            <a:spAutoFit/>
          </a:bodyPr>
          <a:lstStyle/>
          <a:p>
            <a:r>
              <a:rPr lang="en-US" sz="4000" dirty="0"/>
              <a:t>WHY?</a:t>
            </a:r>
          </a:p>
        </p:txBody>
      </p:sp>
    </p:spTree>
    <p:extLst>
      <p:ext uri="{BB962C8B-B14F-4D97-AF65-F5344CB8AC3E}">
        <p14:creationId xmlns:p14="http://schemas.microsoft.com/office/powerpoint/2010/main" val="2159723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group of people in a garden&#10;&#10;Description automatically generated with medium confidence">
            <a:extLst>
              <a:ext uri="{FF2B5EF4-FFF2-40B4-BE49-F238E27FC236}">
                <a16:creationId xmlns:a16="http://schemas.microsoft.com/office/drawing/2014/main" id="{942C20B6-1E8E-4B3F-98FE-83E0A4CA8637}"/>
              </a:ext>
            </a:extLst>
          </p:cNvPr>
          <p:cNvPicPr>
            <a:picLocks noChangeAspect="1"/>
          </p:cNvPicPr>
          <p:nvPr/>
        </p:nvPicPr>
        <p:blipFill rotWithShape="1">
          <a:blip r:embed="rId3">
            <a:alphaModFix amt="5000"/>
            <a:extLst>
              <a:ext uri="{28A0092B-C50C-407E-A947-70E740481C1C}">
                <a14:useLocalDpi xmlns:a14="http://schemas.microsoft.com/office/drawing/2010/main" val="0"/>
              </a:ext>
            </a:extLst>
          </a:blip>
          <a:srcRect t="13369" b="1404"/>
          <a:stretch/>
        </p:blipFill>
        <p:spPr>
          <a:xfrm>
            <a:off x="20" y="0"/>
            <a:ext cx="12191980" cy="6857989"/>
          </a:xfrm>
          <a:prstGeom prst="rect">
            <a:avLst/>
          </a:prstGeom>
        </p:spPr>
      </p:pic>
      <p:sp>
        <p:nvSpPr>
          <p:cNvPr id="2" name="Title 1">
            <a:extLst>
              <a:ext uri="{FF2B5EF4-FFF2-40B4-BE49-F238E27FC236}">
                <a16:creationId xmlns:a16="http://schemas.microsoft.com/office/drawing/2014/main" id="{68FB4F2F-22D3-451A-A77F-369109F3F9CF}"/>
              </a:ext>
            </a:extLst>
          </p:cNvPr>
          <p:cNvSpPr>
            <a:spLocks noGrp="1"/>
          </p:cNvSpPr>
          <p:nvPr>
            <p:ph type="title"/>
          </p:nvPr>
        </p:nvSpPr>
        <p:spPr>
          <a:xfrm>
            <a:off x="1069848" y="369608"/>
            <a:ext cx="10058400" cy="1609344"/>
          </a:xfrm>
        </p:spPr>
        <p:txBody>
          <a:bodyPr/>
          <a:lstStyle/>
          <a:p>
            <a:r>
              <a:rPr lang="en-US" dirty="0">
                <a:solidFill>
                  <a:schemeClr val="bg1">
                    <a:lumMod val="65000"/>
                  </a:schemeClr>
                </a:solidFill>
              </a:rPr>
              <a:t>Project</a:t>
            </a:r>
            <a:r>
              <a:rPr lang="en-US" dirty="0">
                <a:solidFill>
                  <a:srgbClr val="494142"/>
                </a:solidFill>
              </a:rPr>
              <a:t> </a:t>
            </a:r>
            <a:r>
              <a:rPr lang="en-US" dirty="0">
                <a:solidFill>
                  <a:schemeClr val="bg1">
                    <a:lumMod val="65000"/>
                  </a:schemeClr>
                </a:solidFill>
              </a:rPr>
              <a:t>context</a:t>
            </a:r>
            <a:br>
              <a:rPr lang="en-US" dirty="0">
                <a:solidFill>
                  <a:srgbClr val="494142"/>
                </a:solidFill>
              </a:rPr>
            </a:br>
            <a:r>
              <a:rPr lang="en-US" dirty="0">
                <a:solidFill>
                  <a:srgbClr val="494142"/>
                </a:solidFill>
              </a:rPr>
              <a:t>community assets &amp; partnerships</a:t>
            </a:r>
          </a:p>
        </p:txBody>
      </p:sp>
      <p:sp>
        <p:nvSpPr>
          <p:cNvPr id="5" name="Rectangle: Rounded Corners 4">
            <a:extLst>
              <a:ext uri="{FF2B5EF4-FFF2-40B4-BE49-F238E27FC236}">
                <a16:creationId xmlns:a16="http://schemas.microsoft.com/office/drawing/2014/main" id="{3C49DB47-DD6C-4B01-A4FE-AD4533E30219}"/>
              </a:ext>
            </a:extLst>
          </p:cNvPr>
          <p:cNvSpPr/>
          <p:nvPr/>
        </p:nvSpPr>
        <p:spPr>
          <a:xfrm>
            <a:off x="1063752" y="2136807"/>
            <a:ext cx="4754880" cy="443724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bg1"/>
                </a:solidFill>
              </a:rPr>
              <a:t>SUMMARY OF RESOURCES, PP4H NETWORKS, CCDPH PROGRAMS</a:t>
            </a:r>
          </a:p>
        </p:txBody>
      </p:sp>
      <p:sp>
        <p:nvSpPr>
          <p:cNvPr id="6" name="TextBox 5">
            <a:extLst>
              <a:ext uri="{FF2B5EF4-FFF2-40B4-BE49-F238E27FC236}">
                <a16:creationId xmlns:a16="http://schemas.microsoft.com/office/drawing/2014/main" id="{A92DC809-0D73-4692-B295-A44212F181F4}"/>
              </a:ext>
            </a:extLst>
          </p:cNvPr>
          <p:cNvSpPr txBox="1"/>
          <p:nvPr/>
        </p:nvSpPr>
        <p:spPr>
          <a:xfrm>
            <a:off x="6556248" y="2049737"/>
            <a:ext cx="4572000" cy="5078313"/>
          </a:xfrm>
          <a:prstGeom prst="rect">
            <a:avLst/>
          </a:prstGeom>
          <a:noFill/>
        </p:spPr>
        <p:txBody>
          <a:bodyPr wrap="square" rtlCol="0">
            <a:spAutoFit/>
          </a:bodyPr>
          <a:lstStyle/>
          <a:p>
            <a:r>
              <a:rPr lang="en-US" i="1" dirty="0">
                <a:solidFill>
                  <a:schemeClr val="accent5">
                    <a:lumMod val="50000"/>
                  </a:schemeClr>
                </a:solidFill>
              </a:rPr>
              <a:t>Sometimes we focus on the problem and fail to highlight existing and growing assets.</a:t>
            </a:r>
          </a:p>
          <a:p>
            <a:endParaRPr lang="en-US" i="1" dirty="0">
              <a:solidFill>
                <a:schemeClr val="accent5">
                  <a:lumMod val="50000"/>
                </a:schemeClr>
              </a:solidFill>
            </a:endParaRPr>
          </a:p>
          <a:p>
            <a:pPr marL="742950" lvl="1" indent="-285750">
              <a:buFont typeface="Wingdings" panose="05000000000000000000" pitchFamily="2" charset="2"/>
              <a:buChar char="q"/>
            </a:pPr>
            <a:r>
              <a:rPr lang="en-US" i="1" dirty="0">
                <a:solidFill>
                  <a:schemeClr val="accent5">
                    <a:lumMod val="50000"/>
                  </a:schemeClr>
                </a:solidFill>
              </a:rPr>
              <a:t>Quinn Community Center—from abandoned school with a broken window to the thriving heart of the community.</a:t>
            </a:r>
          </a:p>
          <a:p>
            <a:pPr marL="742950" lvl="1" indent="-285750">
              <a:buFont typeface="Wingdings" panose="05000000000000000000" pitchFamily="2" charset="2"/>
              <a:buChar char="q"/>
            </a:pPr>
            <a:endParaRPr lang="en-US" i="1" dirty="0">
              <a:solidFill>
                <a:schemeClr val="accent5">
                  <a:lumMod val="50000"/>
                </a:schemeClr>
              </a:solidFill>
            </a:endParaRPr>
          </a:p>
          <a:p>
            <a:pPr marL="742950" lvl="1" indent="-285750">
              <a:buFont typeface="Wingdings" panose="05000000000000000000" pitchFamily="2" charset="2"/>
              <a:buChar char="q"/>
            </a:pPr>
            <a:r>
              <a:rPr lang="en-US" i="1" dirty="0">
                <a:solidFill>
                  <a:schemeClr val="accent5">
                    <a:lumMod val="50000"/>
                  </a:schemeClr>
                </a:solidFill>
              </a:rPr>
              <a:t>Giving Garden—from a vacant lot to a food justice movement across nine gardens.</a:t>
            </a:r>
          </a:p>
          <a:p>
            <a:pPr lvl="1"/>
            <a:endParaRPr lang="en-US" i="1" dirty="0">
              <a:solidFill>
                <a:schemeClr val="accent5">
                  <a:lumMod val="50000"/>
                </a:schemeClr>
              </a:solidFill>
            </a:endParaRPr>
          </a:p>
          <a:p>
            <a:r>
              <a:rPr lang="en-US" i="1" dirty="0">
                <a:solidFill>
                  <a:schemeClr val="accent5">
                    <a:lumMod val="50000"/>
                  </a:schemeClr>
                </a:solidFill>
              </a:rPr>
              <a:t>Church partners, internships, career development are part of our network and activities</a:t>
            </a:r>
          </a:p>
          <a:p>
            <a:pPr marL="742950" lvl="1" indent="-285750">
              <a:buFont typeface="Wingdings" panose="05000000000000000000" pitchFamily="2" charset="2"/>
              <a:buChar char="q"/>
            </a:pPr>
            <a:endParaRPr lang="en-US" i="1" dirty="0">
              <a:solidFill>
                <a:schemeClr val="accent5">
                  <a:lumMod val="50000"/>
                </a:schemeClr>
              </a:solidFill>
            </a:endParaRPr>
          </a:p>
          <a:p>
            <a:pPr marL="742950" lvl="1" indent="-285750">
              <a:buFont typeface="Arial" panose="020B0604020202020204" pitchFamily="34" charset="0"/>
              <a:buChar char="•"/>
            </a:pPr>
            <a:endParaRPr lang="en-US" i="1" dirty="0">
              <a:solidFill>
                <a:schemeClr val="accent5">
                  <a:lumMod val="50000"/>
                </a:schemeClr>
              </a:solidFill>
            </a:endParaRPr>
          </a:p>
        </p:txBody>
      </p:sp>
    </p:spTree>
    <p:extLst>
      <p:ext uri="{BB962C8B-B14F-4D97-AF65-F5344CB8AC3E}">
        <p14:creationId xmlns:p14="http://schemas.microsoft.com/office/powerpoint/2010/main" val="14129005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386</TotalTime>
  <Words>1024</Words>
  <Application>Microsoft Office PowerPoint</Application>
  <PresentationFormat>Widescreen</PresentationFormat>
  <Paragraphs>105</Paragraphs>
  <Slides>13</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Rockwell</vt:lpstr>
      <vt:lpstr>Wingdings</vt:lpstr>
      <vt:lpstr>Myriad Pro</vt:lpstr>
      <vt:lpstr>Arial</vt:lpstr>
      <vt:lpstr>Rockwell Condensed</vt:lpstr>
      <vt:lpstr>Calibri</vt:lpstr>
      <vt:lpstr>Wood Type</vt:lpstr>
      <vt:lpstr>activism + analysis 4 public health equity</vt:lpstr>
      <vt:lpstr>BRIDGING missions &amp; PLACES</vt:lpstr>
      <vt:lpstr>Complementary APPROACHES AND capacities</vt:lpstr>
      <vt:lpstr>Project BACKGROUND/TIMELINE</vt:lpstr>
      <vt:lpstr>Diabetes Prevalence Estimates </vt:lpstr>
      <vt:lpstr>PEOPLE OF COLOR by census tract</vt:lpstr>
      <vt:lpstr>Poverty rate by census tract</vt:lpstr>
      <vt:lpstr>Measuring inequities</vt:lpstr>
      <vt:lpstr>Project context community assets &amp; partnerships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Smith, Christopher</dc:creator>
  <cp:lastModifiedBy>Smith, Christopher</cp:lastModifiedBy>
  <cp:revision>30</cp:revision>
  <dcterms:created xsi:type="dcterms:W3CDTF">2021-06-04T17:10:33Z</dcterms:created>
  <dcterms:modified xsi:type="dcterms:W3CDTF">2022-05-05T17:45:29Z</dcterms:modified>
</cp:coreProperties>
</file>